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7"/>
  </p:notesMasterIdLst>
  <p:sldIdLst>
    <p:sldId id="256" r:id="rId8"/>
    <p:sldId id="271" r:id="rId9"/>
    <p:sldId id="319" r:id="rId10"/>
    <p:sldId id="330" r:id="rId11"/>
    <p:sldId id="320" r:id="rId12"/>
    <p:sldId id="321" r:id="rId13"/>
    <p:sldId id="322" r:id="rId14"/>
    <p:sldId id="323" r:id="rId15"/>
    <p:sldId id="305" r:id="rId16"/>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9"/>
            <p14:sldId id="330"/>
            <p14:sldId id="320"/>
            <p14:sldId id="321"/>
            <p14:sldId id="322"/>
            <p14:sldId id="32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7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55151" autoAdjust="0"/>
  </p:normalViewPr>
  <p:slideViewPr>
    <p:cSldViewPr>
      <p:cViewPr varScale="1">
        <p:scale>
          <a:sx n="77" d="100"/>
          <a:sy n="77" d="100"/>
        </p:scale>
        <p:origin x="2142"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8/1/2023</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computer networks at a high level. These general concepts apply to network programming in all languages. We’ll get to the Python specifics in the next lessons.</a:t>
            </a:r>
          </a:p>
          <a:p>
            <a:endParaRPr lang="en-US" baseline="0" dirty="0"/>
          </a:p>
          <a:p>
            <a:r>
              <a:rPr lang="en-US" baseline="0" dirty="0"/>
              <a:t>Here we’ll look at IP addresses (that’s the a-dot-b-dot-c-dot-d numbers you are familiar with). And we’ll talk about DNS – Domain Name Service – that gives a friendly name like “google dot com” to the dotted numbers.</a:t>
            </a:r>
          </a:p>
          <a:p>
            <a:endParaRPr lang="en-US" baseline="0" dirty="0"/>
          </a:p>
          <a:p>
            <a:r>
              <a:rPr lang="en-US" baseline="0" dirty="0"/>
              <a:t>We’ll look at sockets and port numbers.</a:t>
            </a:r>
          </a:p>
          <a:p>
            <a:endParaRPr lang="en-US" baseline="0" dirty="0"/>
          </a:p>
          <a:p>
            <a:r>
              <a:rPr lang="en-US" baseline="0" dirty="0"/>
              <a:t>Finally, we’ll talk about the two popular protocols on the internet: TCP and UDP. We’ll see how they are different and why we need both.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If you do a web search for “Python Network Programming” you’ll find all you ever wanted to know!</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Look at these three lonely computers. They are all isolated from each other – and the rest of the world.</a:t>
            </a:r>
          </a:p>
          <a:p>
            <a:endParaRPr lang="en-US" baseline="0" dirty="0"/>
          </a:p>
          <a:p>
            <a:r>
              <a:rPr lang="en-US" baseline="0" dirty="0"/>
              <a:t>@1 But fear not! We are going to connect the three together on a network. Each machine gets a special piece of hardware we call a NIC – a Network Interface Controller.</a:t>
            </a:r>
          </a:p>
          <a:p>
            <a:endParaRPr lang="en-US" baseline="0" dirty="0"/>
          </a:p>
          <a:p>
            <a:r>
              <a:rPr lang="en-US" baseline="0" dirty="0"/>
              <a:t>This wire connecting these three machines might be an actual copper wire. Or it might be a wireless connection using a </a:t>
            </a:r>
            <a:r>
              <a:rPr lang="en-US" baseline="0" dirty="0" err="1"/>
              <a:t>wifi</a:t>
            </a:r>
            <a:r>
              <a:rPr lang="en-US" baseline="0" dirty="0"/>
              <a:t> radio.</a:t>
            </a:r>
          </a:p>
          <a:p>
            <a:endParaRPr lang="en-US" baseline="0" dirty="0"/>
          </a:p>
          <a:p>
            <a:r>
              <a:rPr lang="en-US" baseline="0" dirty="0"/>
              <a:t>@2 These wires aren’t usually connected together directly – physically. There is usually a box here that they all connect to and internally this box makes the actual connection. You likely have one of these boxes at home – a SWITCH or a ROUTER that has a number of plugs for cables and maybe an antenna for </a:t>
            </a:r>
            <a:r>
              <a:rPr lang="en-US" baseline="0" dirty="0" err="1"/>
              <a:t>wifi</a:t>
            </a:r>
            <a:r>
              <a:rPr lang="en-US" baseline="0" dirty="0"/>
              <a:t> connections.</a:t>
            </a:r>
          </a:p>
          <a:p>
            <a:endParaRPr lang="en-US" baseline="0" dirty="0"/>
          </a:p>
          <a:p>
            <a:r>
              <a:rPr lang="en-US" baseline="0" dirty="0"/>
              <a:t>@3 All of these machines have a unique address on the network. This is machine 10.2.14.5. This one .14. This one is .8. The machines send message to one another over the network using these addresses.</a:t>
            </a:r>
          </a:p>
          <a:p>
            <a:endParaRPr lang="en-US" baseline="0" dirty="0"/>
          </a:p>
          <a:p>
            <a:r>
              <a:rPr lang="en-US" baseline="0" dirty="0"/>
              <a:t>Where do these machines get their unique address? Sometimes they are hardcoded into the machine. More commonly they negotiate with the router when they power up and the router gives them a unique address – that might change the next time the machine powers up.</a:t>
            </a:r>
          </a:p>
          <a:p>
            <a:endParaRPr lang="en-US" baseline="0" dirty="0"/>
          </a:p>
          <a:p>
            <a:r>
              <a:rPr lang="en-US" baseline="0" dirty="0"/>
              <a:t>@4 In other parts of the world other people have connected their machines together with their own network.</a:t>
            </a:r>
          </a:p>
          <a:p>
            <a:endParaRPr lang="en-US" baseline="0" dirty="0"/>
          </a:p>
          <a:p>
            <a:r>
              <a:rPr lang="en-US" baseline="0" dirty="0"/>
              <a:t>These machines would like to talk to these machines. But they are on separate networks. How can we connect them?</a:t>
            </a:r>
          </a:p>
          <a:p>
            <a:endParaRPr lang="en-US" baseline="0" dirty="0"/>
          </a:p>
          <a:p>
            <a:r>
              <a:rPr lang="en-US" baseline="0" dirty="0"/>
              <a:t>@5 We add another device to the network that has multiple NICs. It can connect to multiple networks at the same time. This is a ROUTER that forwards traffic from one NIC to another.</a:t>
            </a:r>
          </a:p>
          <a:p>
            <a:endParaRPr lang="en-US" baseline="0" dirty="0"/>
          </a:p>
          <a:p>
            <a:r>
              <a:rPr lang="en-US" baseline="0" dirty="0"/>
              <a:t>@6 It has its own unique address on the network. The other machines on the network know this as their GATEWAY. When they want to send messages outside the network, they send the messages to this device at this address.</a:t>
            </a:r>
          </a:p>
          <a:p>
            <a:endParaRPr lang="en-US" baseline="0" dirty="0"/>
          </a:p>
          <a:p>
            <a:r>
              <a:rPr lang="en-US" baseline="0" dirty="0"/>
              <a:t>@7 Other networks have their own router – their own GATEWAY.</a:t>
            </a:r>
          </a:p>
          <a:p>
            <a:endParaRPr lang="en-US" baseline="0" dirty="0"/>
          </a:p>
          <a:p>
            <a:r>
              <a:rPr lang="en-US" baseline="0" dirty="0"/>
              <a:t>Remember these boxes have multiple interfaces. @8 Here the routers are connected together on a second network. They have unique addresses on this second network.</a:t>
            </a:r>
          </a:p>
          <a:p>
            <a:endParaRPr lang="en-US" baseline="0" dirty="0"/>
          </a:p>
          <a:p>
            <a:r>
              <a:rPr lang="en-US" baseline="0" dirty="0"/>
              <a:t>Let’s say this machine 14.5 wants to send a message to 2.8. It sends the message to 14.1 – its GATEWAY. The router knows that to get to 2.8 it needs to go through this network to 2.16. Then 2.16 routes the message to the correct machine on its other network.</a:t>
            </a:r>
          </a:p>
          <a:p>
            <a:endParaRPr lang="en-US" baseline="0" dirty="0"/>
          </a:p>
          <a:p>
            <a:r>
              <a:rPr lang="en-US" baseline="0" dirty="0"/>
              <a:t>And this is how the Internet is connected. There are multiple levels of routers connecting multiple networks. Often there is more than one way to get from one machine to another. The routers handle the complex routing under the covers – magically as far as you are concerned.</a:t>
            </a:r>
          </a:p>
          <a:p>
            <a:endParaRPr lang="en-US" baseline="0" dirty="0"/>
          </a:p>
          <a:p>
            <a:r>
              <a:rPr lang="en-US" baseline="0" dirty="0"/>
              <a:t>The computers like with these numbers. This is what they work with. @9 but we humans find it easier to remember names.</a:t>
            </a:r>
          </a:p>
          <a:p>
            <a:endParaRPr lang="en-US" baseline="0" dirty="0"/>
          </a:p>
          <a:p>
            <a:r>
              <a:rPr lang="en-US" baseline="0" dirty="0"/>
              <a:t>The DNS – Domain Name Service is a database that maps names to IP addresses. When a computer is given a string name instead of a dotted address, it first contacts the DNS server it has been configured to use. That server translates the name to a dotted address.</a:t>
            </a:r>
          </a:p>
          <a:p>
            <a:endParaRPr lang="en-US" baseline="0" dirty="0"/>
          </a:p>
          <a:p>
            <a:r>
              <a:rPr lang="en-US" baseline="0" dirty="0"/>
              <a:t>And where are these DNS servers? They are spread out all over the web. And they communicate with each other to keep the information up to date. Often your computer sends requests to its default gateway. Google provides free DNS servers at 8.8.8.8 and 8.8.4.4.</a:t>
            </a:r>
          </a:p>
          <a:p>
            <a:endParaRPr lang="en-US" baseline="0" dirty="0"/>
          </a:p>
          <a:p>
            <a:r>
              <a:rPr lang="en-US" baseline="0" dirty="0"/>
              <a:t>You usually don’t worry about your IP address, the gateway address, or the DNS server address – your computer gets all of these from the network when it powers up.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49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multiple programs running on your computer that want to talk to the outside world.</a:t>
            </a:r>
          </a:p>
          <a:p>
            <a:endParaRPr lang="en-US" baseline="0" dirty="0"/>
          </a:p>
          <a:p>
            <a:r>
              <a:rPr lang="en-US" baseline="0" dirty="0"/>
              <a:t>These programs all share the same IP address, of course, since they are on the same machine. But they are given a unique PORT number to separate them from other programs at the same address.</a:t>
            </a:r>
          </a:p>
          <a:p>
            <a:endParaRPr lang="en-US" baseline="0" dirty="0"/>
          </a:p>
          <a:p>
            <a:r>
              <a:rPr lang="en-US" baseline="0" dirty="0"/>
              <a:t>@1 For instance, your computer might have a web server. We’ll give it port number 80. Programs out in the world can connect to your web server by knowing your address AND the port number of the web server.</a:t>
            </a:r>
          </a:p>
          <a:p>
            <a:endParaRPr lang="en-US" baseline="0" dirty="0"/>
          </a:p>
          <a:p>
            <a:r>
              <a:rPr lang="en-US" baseline="0" dirty="0"/>
              <a:t>@2 Your computer might be running an FTP server to upload and download files. We’ll give this server port number 21.</a:t>
            </a:r>
          </a:p>
          <a:p>
            <a:endParaRPr lang="en-US" baseline="0" dirty="0"/>
          </a:p>
          <a:p>
            <a:r>
              <a:rPr lang="en-US" baseline="0" dirty="0"/>
              <a:t>@3 And you might be playing the cool video game Blaster Man against your cousin on the other side of the country. We’ll give the Blaster Man program port number 15583 that your cousin’s computer talks to – address and port number.</a:t>
            </a:r>
          </a:p>
          <a:p>
            <a:endParaRPr lang="en-US" baseline="0" dirty="0"/>
          </a:p>
          <a:p>
            <a:r>
              <a:rPr lang="en-US" baseline="0" dirty="0"/>
              <a:t>@4 Here you are on your computer and you want to connect to the web server on my computer. In your browser you put in the domain name “www.tophercantrell.com”. Your computer contacts the DNS server, and it resolves the name as 10.2.14.5.</a:t>
            </a:r>
          </a:p>
          <a:p>
            <a:endParaRPr lang="en-US" baseline="0" dirty="0"/>
          </a:p>
          <a:p>
            <a:r>
              <a:rPr lang="en-US" baseline="0" dirty="0"/>
              <a:t>@5 Your browser knows that web servers have all agreed to be on port 80. The browser connects to the IP address on port 80 and talks to the web server.</a:t>
            </a:r>
          </a:p>
          <a:p>
            <a:endParaRPr lang="en-US" baseline="0" dirty="0"/>
          </a:p>
          <a:p>
            <a:r>
              <a:rPr lang="en-US" baseline="0" dirty="0"/>
              <a:t>@6 Across the country, my cousin and I are playing Blaster Man. His Blaster Man program knows the address of my machine (we configured that when we started the game). It also knows to use port 15583.</a:t>
            </a:r>
          </a:p>
          <a:p>
            <a:endParaRPr lang="en-US" baseline="0" dirty="0"/>
          </a:p>
          <a:p>
            <a:r>
              <a:rPr lang="en-US" baseline="0" dirty="0"/>
              <a:t>@7 His program connects to my machine address and the blaster man port number.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822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decides what programs get what ports? For instance, who decides that web servers use port 80?</a:t>
            </a:r>
          </a:p>
          <a:p>
            <a:endParaRPr lang="en-US" baseline="0" dirty="0"/>
          </a:p>
          <a:p>
            <a:r>
              <a:rPr lang="en-US" baseline="0" dirty="0"/>
              <a:t>The IANA is the organization that keeps the database of port numbers to programs.</a:t>
            </a:r>
          </a:p>
          <a:p>
            <a:endParaRPr lang="en-US" baseline="0" dirty="0"/>
          </a:p>
          <a:p>
            <a:r>
              <a:rPr lang="en-US" baseline="0" dirty="0"/>
              <a:t>@1 Port numbers are two bytes. That’s 2 to the 16 different values – 65536 different port numbers.</a:t>
            </a:r>
          </a:p>
          <a:p>
            <a:endParaRPr lang="en-US" baseline="0" dirty="0"/>
          </a:p>
          <a:p>
            <a:r>
              <a:rPr lang="en-US" baseline="0" dirty="0"/>
              <a:t>@2 The IANA reserves the first 1024 port number for so called “well known” services. For instance, HTTP (the web) uses port 80. Kerberos programs communicate on port 88.</a:t>
            </a:r>
          </a:p>
          <a:p>
            <a:endParaRPr lang="en-US" baseline="0" dirty="0"/>
          </a:p>
          <a:p>
            <a:r>
              <a:rPr lang="en-US" baseline="0" dirty="0"/>
              <a:t>Remember the 1</a:t>
            </a:r>
            <a:r>
              <a:rPr lang="en-US" baseline="30000" dirty="0"/>
              <a:t>st</a:t>
            </a:r>
            <a:r>
              <a:rPr lang="en-US" baseline="0" dirty="0"/>
              <a:t> person shooter DOOM? You could hook up 4 machines at once – we wasted many hours of our lives playing doom in the early 90s.</a:t>
            </a:r>
          </a:p>
          <a:p>
            <a:endParaRPr lang="en-US" baseline="0" dirty="0"/>
          </a:p>
          <a:p>
            <a:r>
              <a:rPr lang="en-US" baseline="0" dirty="0"/>
              <a:t>Back then, there was no governing body for port numbers. The makers of DOOM just picked a port number and claimed it as their own. And which number did they pick? 666 of course! When the IANA formed, they grandfathered in 666 as reserved for DOOM.</a:t>
            </a:r>
          </a:p>
          <a:p>
            <a:endParaRPr lang="en-US" baseline="0" dirty="0"/>
          </a:p>
          <a:p>
            <a:r>
              <a:rPr lang="en-US" baseline="0" dirty="0"/>
              <a:t>@3 Ports 1024 – 49151 are assigned by the IANA. Now days when a new software program wants to register a port for its dedicated use, it contacts the IANA. The IANA will assign an available port number. </a:t>
            </a:r>
          </a:p>
          <a:p>
            <a:endParaRPr lang="en-US" baseline="0" dirty="0"/>
          </a:p>
          <a:p>
            <a:r>
              <a:rPr lang="en-US" baseline="0" dirty="0"/>
              <a:t>These port numbers aren’t law! You can code your software to use any port number you want. Blaster Man could decide to use port 80 if it wanted. But only one program on your computer can use a given port. If you have a web server running then you couldn’t start blaster man on port 80.</a:t>
            </a:r>
          </a:p>
          <a:p>
            <a:endParaRPr lang="en-US" baseline="0" dirty="0"/>
          </a:p>
          <a:p>
            <a:r>
              <a:rPr lang="en-US" baseline="0" dirty="0"/>
              <a:t>The IANA provides a central way for software developers to keep from colliding with ports being used by other programs.</a:t>
            </a:r>
          </a:p>
          <a:p>
            <a:endParaRPr lang="en-US" baseline="0" dirty="0"/>
          </a:p>
          <a:p>
            <a:r>
              <a:rPr lang="en-US" baseline="0" dirty="0"/>
              <a:t>@4 The upper port numbers starting at 49152 are available for your program to pick and use temporarily. If you are experimenting with network programming you might pick a port number in this range. Again, you can use any number you like. As long as the port number is available on your machine, you won’t run into problems.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754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talked about “sending messages”. What’s in one of these “messages”, and how does SENDING and RECEIVING work?</a:t>
            </a:r>
          </a:p>
          <a:p>
            <a:br>
              <a:rPr lang="en-US" baseline="0" dirty="0"/>
            </a:br>
            <a:r>
              <a:rPr lang="en-US" baseline="0" dirty="0"/>
              <a:t>There are two popular kinds of messages – UDP and TCP. We’ll look at both.</a:t>
            </a:r>
          </a:p>
          <a:p>
            <a:endParaRPr lang="en-US" baseline="0" dirty="0"/>
          </a:p>
          <a:p>
            <a:r>
              <a:rPr lang="en-US" baseline="0" dirty="0"/>
              <a:t>UDP is the simplest. The User Datagram Protocol. It works basically like the postal mail system.</a:t>
            </a:r>
          </a:p>
          <a:p>
            <a:endParaRPr lang="en-US" baseline="0" dirty="0"/>
          </a:p>
          <a:p>
            <a:r>
              <a:rPr lang="en-US" baseline="0" dirty="0"/>
              <a:t>Your program has a mailbox identified with the computer’s name – the host name – and the port number.</a:t>
            </a:r>
          </a:p>
          <a:p>
            <a:endParaRPr lang="en-US" baseline="0" dirty="0"/>
          </a:p>
          <a:p>
            <a:r>
              <a:rPr lang="en-US" baseline="0" dirty="0"/>
              <a:t>@1 When you want to send a message you create an envelope.</a:t>
            </a:r>
          </a:p>
          <a:p>
            <a:endParaRPr lang="en-US" baseline="0" dirty="0"/>
          </a:p>
          <a:p>
            <a:r>
              <a:rPr lang="en-US" baseline="0" dirty="0"/>
              <a:t>@2 You put the destination address and port number on the envelope.</a:t>
            </a:r>
          </a:p>
          <a:p>
            <a:endParaRPr lang="en-US" baseline="0" dirty="0"/>
          </a:p>
          <a:p>
            <a:r>
              <a:rPr lang="en-US" baseline="0" dirty="0"/>
              <a:t>@3 Then you put a chunk of data bytes in the envelope. The envelope can only hold a small number of data bytes – usually around fifteen hundred.</a:t>
            </a:r>
          </a:p>
          <a:p>
            <a:endParaRPr lang="en-US" baseline="0" dirty="0"/>
          </a:p>
          <a:p>
            <a:r>
              <a:rPr lang="en-US" baseline="0" dirty="0"/>
              <a:t>@4 Then you put the envelope in your mailbox.</a:t>
            </a:r>
          </a:p>
          <a:p>
            <a:endParaRPr lang="en-US" baseline="0" dirty="0"/>
          </a:p>
          <a:p>
            <a:r>
              <a:rPr lang="en-US" baseline="0" dirty="0"/>
              <a:t>And that’s it! Your part of the process is done!</a:t>
            </a:r>
          </a:p>
          <a:p>
            <a:endParaRPr lang="en-US" baseline="0" dirty="0"/>
          </a:p>
          <a:p>
            <a:r>
              <a:rPr lang="en-US" baseline="0" dirty="0"/>
              <a:t>@5 Eventually the postman comes around and picks up your envelope and delivers it to the destination mailbox.</a:t>
            </a:r>
          </a:p>
          <a:p>
            <a:endParaRPr lang="en-US" baseline="0" dirty="0"/>
          </a:p>
          <a:p>
            <a:r>
              <a:rPr lang="en-US" baseline="0" dirty="0"/>
              <a:t>Well, hopefully. You have no way of knowing if the “other” mailbox is even there or if the message got lost in transit.</a:t>
            </a:r>
          </a:p>
          <a:p>
            <a:endParaRPr lang="en-US" baseline="0" dirty="0"/>
          </a:p>
          <a:p>
            <a:r>
              <a:rPr lang="en-US" baseline="0" dirty="0"/>
              <a:t>@6 But if it DOES get to the destination, then the program that owns the mailbox fetches the envelope and uses the data.</a:t>
            </a:r>
          </a:p>
          <a:p>
            <a:endParaRPr lang="en-US" baseline="0" dirty="0"/>
          </a:p>
          <a:p>
            <a:r>
              <a:rPr lang="en-US" baseline="0" dirty="0"/>
              <a:t>@7 The envelope contains the sender’s address and port number.</a:t>
            </a:r>
          </a:p>
          <a:p>
            <a:endParaRPr lang="en-US" baseline="0" dirty="0"/>
          </a:p>
          <a:p>
            <a:r>
              <a:rPr lang="en-US" baseline="0" dirty="0"/>
              <a:t>That’s UDP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044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is a bit more sophisticated. Again, you have two programs identified by an address and a port number. </a:t>
            </a:r>
          </a:p>
          <a:p>
            <a:endParaRPr lang="en-US" baseline="0" dirty="0"/>
          </a:p>
          <a:p>
            <a:r>
              <a:rPr lang="en-US" baseline="0" dirty="0"/>
              <a:t>@1 Instead of mailboxes, the communication looks more like a pipe.</a:t>
            </a:r>
          </a:p>
          <a:p>
            <a:endParaRPr lang="en-US" baseline="0" dirty="0"/>
          </a:p>
          <a:p>
            <a:r>
              <a:rPr lang="en-US" baseline="0" dirty="0"/>
              <a:t>@2 One side of the connection pumps in a series of bytes.</a:t>
            </a:r>
          </a:p>
          <a:p>
            <a:endParaRPr lang="en-US" baseline="0" dirty="0"/>
          </a:p>
          <a:p>
            <a:r>
              <a:rPr lang="en-US" baseline="0" dirty="0"/>
              <a:t>@3 On the other side of the connection the bytes come out in the same order.</a:t>
            </a:r>
          </a:p>
          <a:p>
            <a:endParaRPr lang="en-US" baseline="0" dirty="0"/>
          </a:p>
          <a:p>
            <a:r>
              <a:rPr lang="en-US" baseline="0" dirty="0"/>
              <a:t>@4 This flow forms a stream of bytes … this program writes to an output stream</a:t>
            </a:r>
          </a:p>
          <a:p>
            <a:endParaRPr lang="en-US" baseline="0" dirty="0"/>
          </a:p>
          <a:p>
            <a:r>
              <a:rPr lang="en-US" baseline="0" dirty="0"/>
              <a:t>@5 And this program reads the bytes from its input stream</a:t>
            </a:r>
          </a:p>
          <a:p>
            <a:endParaRPr lang="en-US" baseline="0" dirty="0"/>
          </a:p>
          <a:p>
            <a:r>
              <a:rPr lang="en-US" baseline="0" dirty="0"/>
              <a:t>@6 The connection is actually TWO INDEPENDENT streams. On the right the program writes to its output stream.</a:t>
            </a:r>
          </a:p>
          <a:p>
            <a:endParaRPr lang="en-US" baseline="0" dirty="0"/>
          </a:p>
          <a:p>
            <a:r>
              <a:rPr lang="en-US" baseline="0" dirty="0"/>
              <a:t>@7 And the data appears in the other program’s input stream.</a:t>
            </a:r>
          </a:p>
          <a:p>
            <a:endParaRPr lang="en-US" baseline="0" dirty="0"/>
          </a:p>
          <a:p>
            <a:r>
              <a:rPr lang="en-US" baseline="0" dirty="0"/>
              <a:t>These two data streams are completely independent.</a:t>
            </a:r>
          </a:p>
          <a:p>
            <a:endParaRPr lang="en-US" baseline="0" dirty="0"/>
          </a:p>
          <a:p>
            <a:r>
              <a:rPr lang="en-US" baseline="0" dirty="0"/>
              <a:t>Best of all, in TCP both sides of the connection talk back and forth to ensure that data arrives and arrives in the correct order. If a packet gets lost then one side requests a resend from the other. All this happens under the covers without your intervention. To your programs, the communication is just magic.</a:t>
            </a:r>
          </a:p>
          <a:p>
            <a:endParaRPr lang="en-US" baseline="0" dirty="0"/>
          </a:p>
          <a:p>
            <a:r>
              <a:rPr lang="en-US" baseline="0" dirty="0"/>
              <a:t>Unlike UDP, there is a persistent connection between programs in TCP. The connection is made, the programs communicate as long as they want, and then the connection is torn down.</a:t>
            </a:r>
          </a:p>
          <a:p>
            <a:endParaRPr lang="en-US" baseline="0" dirty="0"/>
          </a:p>
          <a:p>
            <a:r>
              <a:rPr lang="en-US" baseline="0" dirty="0"/>
              <a:t>There are two POLARITIES in forming the connection.</a:t>
            </a:r>
          </a:p>
          <a:p>
            <a:endParaRPr lang="en-US" baseline="0" dirty="0"/>
          </a:p>
          <a:p>
            <a:r>
              <a:rPr lang="en-US" baseline="0" dirty="0"/>
              <a:t>@8 One side of the connection must come up first and wait for the other side to connect. This side is the “listener” waiting patiently.</a:t>
            </a:r>
          </a:p>
          <a:p>
            <a:endParaRPr lang="en-US" baseline="0" dirty="0"/>
          </a:p>
          <a:p>
            <a:r>
              <a:rPr lang="en-US" baseline="0" dirty="0"/>
              <a:t>@9 The other side of the connection takes an active role and reaches out and connects to the listener. If the listener is not running then the connector gets an error. The listener must be started first.</a:t>
            </a:r>
          </a:p>
          <a:p>
            <a:endParaRPr lang="en-US" baseline="0" dirty="0"/>
          </a:p>
          <a:p>
            <a:r>
              <a:rPr lang="en-US" baseline="0" dirty="0"/>
              <a:t>Once the two sides are connected, there is NO difference between the two programs. The communication is peer to peer.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328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with its guaranteed delivery, seems vastly superior to UDP. Why would you ever need UDP?</a:t>
            </a:r>
          </a:p>
          <a:p>
            <a:endParaRPr lang="en-US" baseline="0" dirty="0"/>
          </a:p>
          <a:p>
            <a:r>
              <a:rPr lang="en-US" baseline="0" dirty="0"/>
              <a:t>Well, let’s compare the two. The UDP protocol is much faster than the TCP protocol. TCP has a lot of smarts built in to resend packets and keep them in order. That smarts takes CPU cycles.</a:t>
            </a:r>
          </a:p>
          <a:p>
            <a:endParaRPr lang="en-US" baseline="0" dirty="0"/>
          </a:p>
          <a:p>
            <a:r>
              <a:rPr lang="en-US" baseline="0" dirty="0"/>
              <a:t>Reliability: With UDP you never know if a message got where it is going. With TCP the data is guaranteed to get to the other side if physically possible.</a:t>
            </a:r>
          </a:p>
          <a:p>
            <a:endParaRPr lang="en-US" baseline="0" dirty="0"/>
          </a:p>
          <a:p>
            <a:r>
              <a:rPr lang="en-US" baseline="0" dirty="0"/>
              <a:t>And ordering: We said that there can be multiple pathways between machines. The routers might choose to send one packet along one wire and another packet along another. With UDP the packets might arrive out of order. But TCP holds “future” packets and waits on the “current” packet. It guarantees that packets will be streamed to your programs in order.</a:t>
            </a:r>
          </a:p>
          <a:p>
            <a:endParaRPr lang="en-US" baseline="0" dirty="0"/>
          </a:p>
          <a:p>
            <a:r>
              <a:rPr lang="en-US" baseline="0" dirty="0"/>
              <a:t>@1 TCP is great for programs like the web browser and email. Every packet is crucial. You want all the data and you want it in order.</a:t>
            </a:r>
          </a:p>
          <a:p>
            <a:endParaRPr lang="en-US" baseline="0" dirty="0"/>
          </a:p>
          <a:p>
            <a:r>
              <a:rPr lang="en-US" baseline="0" dirty="0"/>
              <a:t>@2 But for streaming video, speed is the key. The video is constantly being updated on the screen. If a packet gets lost, then you get a short flicker on the screen. But you don’t want the video to pause waiting on the past frame to be resent. That lost frame is old news. We have new frames to worry 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21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There is nothing for you to send to me.</a:t>
            </a:r>
          </a:p>
          <a:p>
            <a:endParaRPr lang="en-US" baseline="0" dirty="0"/>
          </a:p>
          <a:p>
            <a:r>
              <a:rPr lang="en-US" baseline="0" dirty="0"/>
              <a:t>Open a command prompt on your home computer. Try these commands.</a:t>
            </a:r>
          </a:p>
          <a:p>
            <a:endParaRPr lang="en-US" baseline="0" dirty="0"/>
          </a:p>
          <a:p>
            <a:r>
              <a:rPr lang="en-US" baseline="0" dirty="0"/>
              <a:t>What information does each command give you?</a:t>
            </a:r>
          </a:p>
          <a:p>
            <a:endParaRPr lang="en-US" baseline="0" dirty="0"/>
          </a:p>
          <a:p>
            <a:r>
              <a:rPr lang="en-US" baseline="0" dirty="0"/>
              <a:t>Try running these on your work computer – or some other computer. </a:t>
            </a:r>
            <a:r>
              <a:rPr lang="en-US" baseline="0"/>
              <a:t>How </a:t>
            </a:r>
            <a:r>
              <a:rPr lang="en-US" baseline="0" dirty="0"/>
              <a:t>do the </a:t>
            </a:r>
            <a:r>
              <a:rPr lang="en-US" baseline="0"/>
              <a:t>outputs compare</a:t>
            </a:r>
            <a:r>
              <a:rPr lang="en-US" baseline="0" dirty="0"/>
              <a:t>?</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python/python_networking.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Networking</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Addresses and DNS</a:t>
            </a:r>
          </a:p>
          <a:p>
            <a:pPr>
              <a:buFont typeface="Arial" charset="0"/>
              <a:buChar char="•"/>
            </a:pPr>
            <a:r>
              <a:rPr lang="en-US" dirty="0"/>
              <a:t>Ports</a:t>
            </a:r>
          </a:p>
          <a:p>
            <a:pPr>
              <a:buFont typeface="Arial" charset="0"/>
              <a:buChar char="•"/>
            </a:pPr>
            <a:r>
              <a:rPr lang="en-US" dirty="0"/>
              <a:t>TCP</a:t>
            </a:r>
          </a:p>
          <a:p>
            <a:pPr>
              <a:buFont typeface="Arial" charset="0"/>
              <a:buChar char="•"/>
            </a:pPr>
            <a:r>
              <a:rPr lang="en-US" dirty="0"/>
              <a:t>UDP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200150"/>
            <a:ext cx="4086225" cy="27241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772400" cy="3810000"/>
          </a:xfrm>
        </p:spPr>
        <p:txBody>
          <a:bodyPr/>
          <a:lstStyle/>
          <a:p>
            <a:pPr marL="0" indent="0">
              <a:buNone/>
            </a:pPr>
            <a:r>
              <a:rPr lang="en-US" dirty="0">
                <a:hlinkClick r:id="rId3"/>
              </a:rPr>
              <a:t>https://www.tutorialspoint.com/python/python_networking.htm</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p:cNvPicPr>
            <a:picLocks noChangeAspect="1"/>
          </p:cNvPicPr>
          <p:nvPr/>
        </p:nvPicPr>
        <p:blipFill>
          <a:blip r:embed="rId5"/>
          <a:stretch>
            <a:fillRect/>
          </a:stretch>
        </p:blipFill>
        <p:spPr>
          <a:xfrm>
            <a:off x="1181091" y="2430472"/>
            <a:ext cx="6781809" cy="225979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Ethernet</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Each machine has a unique address</a:t>
            </a:r>
          </a:p>
          <a:p>
            <a:pPr marL="285750" indent="-285750">
              <a:buFont typeface="Arial" panose="020B0604020202020204" pitchFamily="34" charset="0"/>
              <a:buChar char="•"/>
            </a:pPr>
            <a:r>
              <a:rPr lang="en-US" sz="2000" dirty="0"/>
              <a:t>Routers have multiple connections to bridge networks</a:t>
            </a:r>
          </a:p>
          <a:p>
            <a:pPr marL="285750" indent="-285750">
              <a:buFont typeface="Arial" panose="020B0604020202020204" pitchFamily="34" charset="0"/>
              <a:buChar char="•"/>
            </a:pPr>
            <a:r>
              <a:rPr lang="en-US" sz="2000" dirty="0"/>
              <a:t>DNS maintains a map between name and number</a:t>
            </a:r>
          </a:p>
        </p:txBody>
      </p:sp>
      <p:pic>
        <p:nvPicPr>
          <p:cNvPr id="3" name="Picture 2"/>
          <p:cNvPicPr>
            <a:picLocks noChangeAspect="1"/>
          </p:cNvPicPr>
          <p:nvPr/>
        </p:nvPicPr>
        <p:blipFill>
          <a:blip r:embed="rId3"/>
          <a:stretch>
            <a:fillRect/>
          </a:stretch>
        </p:blipFill>
        <p:spPr>
          <a:xfrm>
            <a:off x="914400" y="993435"/>
            <a:ext cx="1091704" cy="809495"/>
          </a:xfrm>
          <a:prstGeom prst="rect">
            <a:avLst/>
          </a:prstGeom>
        </p:spPr>
      </p:pic>
      <p:pic>
        <p:nvPicPr>
          <p:cNvPr id="9" name="Picture 8"/>
          <p:cNvPicPr>
            <a:picLocks noChangeAspect="1"/>
          </p:cNvPicPr>
          <p:nvPr/>
        </p:nvPicPr>
        <p:blipFill>
          <a:blip r:embed="rId4"/>
          <a:stretch>
            <a:fillRect/>
          </a:stretch>
        </p:blipFill>
        <p:spPr>
          <a:xfrm>
            <a:off x="3525148" y="2447230"/>
            <a:ext cx="767338" cy="762000"/>
          </a:xfrm>
          <a:prstGeom prst="rect">
            <a:avLst/>
          </a:prstGeom>
        </p:spPr>
      </p:pic>
      <p:pic>
        <p:nvPicPr>
          <p:cNvPr id="11" name="Picture 10"/>
          <p:cNvPicPr>
            <a:picLocks noChangeAspect="1"/>
          </p:cNvPicPr>
          <p:nvPr/>
        </p:nvPicPr>
        <p:blipFill>
          <a:blip r:embed="rId3"/>
          <a:stretch>
            <a:fillRect/>
          </a:stretch>
        </p:blipFill>
        <p:spPr>
          <a:xfrm>
            <a:off x="926592" y="2845368"/>
            <a:ext cx="1091704" cy="809495"/>
          </a:xfrm>
          <a:prstGeom prst="rect">
            <a:avLst/>
          </a:prstGeom>
        </p:spPr>
      </p:pic>
      <p:pic>
        <p:nvPicPr>
          <p:cNvPr id="12" name="Picture 11"/>
          <p:cNvPicPr>
            <a:picLocks noChangeAspect="1"/>
          </p:cNvPicPr>
          <p:nvPr/>
        </p:nvPicPr>
        <p:blipFill>
          <a:blip r:embed="rId5"/>
          <a:stretch>
            <a:fillRect/>
          </a:stretch>
        </p:blipFill>
        <p:spPr>
          <a:xfrm>
            <a:off x="628140" y="1900983"/>
            <a:ext cx="648720" cy="552324"/>
          </a:xfrm>
          <a:prstGeom prst="rect">
            <a:avLst/>
          </a:prstGeom>
        </p:spPr>
      </p:pic>
      <p:pic>
        <p:nvPicPr>
          <p:cNvPr id="13" name="Picture 12"/>
          <p:cNvPicPr>
            <a:picLocks noChangeAspect="1"/>
          </p:cNvPicPr>
          <p:nvPr/>
        </p:nvPicPr>
        <p:blipFill>
          <a:blip r:embed="rId4"/>
          <a:stretch>
            <a:fillRect/>
          </a:stretch>
        </p:blipFill>
        <p:spPr>
          <a:xfrm>
            <a:off x="5382707" y="2469620"/>
            <a:ext cx="767338" cy="762000"/>
          </a:xfrm>
          <a:prstGeom prst="rect">
            <a:avLst/>
          </a:prstGeom>
        </p:spPr>
      </p:pic>
      <p:pic>
        <p:nvPicPr>
          <p:cNvPr id="14" name="Picture 13"/>
          <p:cNvPicPr>
            <a:picLocks noChangeAspect="1"/>
          </p:cNvPicPr>
          <p:nvPr/>
        </p:nvPicPr>
        <p:blipFill>
          <a:blip r:embed="rId3"/>
          <a:stretch>
            <a:fillRect/>
          </a:stretch>
        </p:blipFill>
        <p:spPr>
          <a:xfrm>
            <a:off x="7086600" y="1272260"/>
            <a:ext cx="1091704" cy="809495"/>
          </a:xfrm>
          <a:prstGeom prst="rect">
            <a:avLst/>
          </a:prstGeom>
        </p:spPr>
      </p:pic>
      <p:sp>
        <p:nvSpPr>
          <p:cNvPr id="15" name="TextBox 14"/>
          <p:cNvSpPr txBox="1"/>
          <p:nvPr/>
        </p:nvSpPr>
        <p:spPr>
          <a:xfrm>
            <a:off x="2018296" y="866737"/>
            <a:ext cx="1090678" cy="369332"/>
          </a:xfrm>
          <a:prstGeom prst="rect">
            <a:avLst/>
          </a:prstGeom>
          <a:noFill/>
        </p:spPr>
        <p:txBody>
          <a:bodyPr wrap="square" rtlCol="0">
            <a:spAutoFit/>
          </a:bodyPr>
          <a:lstStyle/>
          <a:p>
            <a:r>
              <a:rPr lang="en-US" dirty="0">
                <a:solidFill>
                  <a:srgbClr val="0070C0"/>
                </a:solidFill>
              </a:rPr>
              <a:t>10.2.14.5</a:t>
            </a:r>
          </a:p>
        </p:txBody>
      </p:sp>
      <p:sp>
        <p:nvSpPr>
          <p:cNvPr id="16" name="TextBox 15"/>
          <p:cNvSpPr txBox="1"/>
          <p:nvPr/>
        </p:nvSpPr>
        <p:spPr>
          <a:xfrm>
            <a:off x="2018296" y="3065449"/>
            <a:ext cx="1090678" cy="369332"/>
          </a:xfrm>
          <a:prstGeom prst="rect">
            <a:avLst/>
          </a:prstGeom>
          <a:noFill/>
        </p:spPr>
        <p:txBody>
          <a:bodyPr wrap="square" rtlCol="0">
            <a:spAutoFit/>
          </a:bodyPr>
          <a:lstStyle/>
          <a:p>
            <a:r>
              <a:rPr lang="en-US" dirty="0">
                <a:solidFill>
                  <a:srgbClr val="0070C0"/>
                </a:solidFill>
              </a:rPr>
              <a:t>10.2.14.8</a:t>
            </a:r>
          </a:p>
        </p:txBody>
      </p:sp>
      <p:sp>
        <p:nvSpPr>
          <p:cNvPr id="17" name="TextBox 16"/>
          <p:cNvSpPr txBox="1"/>
          <p:nvPr/>
        </p:nvSpPr>
        <p:spPr>
          <a:xfrm>
            <a:off x="3006192" y="3252660"/>
            <a:ext cx="1090678" cy="369332"/>
          </a:xfrm>
          <a:prstGeom prst="rect">
            <a:avLst/>
          </a:prstGeom>
          <a:noFill/>
        </p:spPr>
        <p:txBody>
          <a:bodyPr wrap="square" rtlCol="0">
            <a:spAutoFit/>
          </a:bodyPr>
          <a:lstStyle/>
          <a:p>
            <a:r>
              <a:rPr lang="en-US" dirty="0">
                <a:solidFill>
                  <a:srgbClr val="0070C0"/>
                </a:solidFill>
              </a:rPr>
              <a:t>10.2.14.1</a:t>
            </a:r>
          </a:p>
        </p:txBody>
      </p:sp>
      <p:cxnSp>
        <p:nvCxnSpPr>
          <p:cNvPr id="24" name="Straight Connector 23"/>
          <p:cNvCxnSpPr>
            <a:cxnSpLocks/>
          </p:cNvCxnSpPr>
          <p:nvPr/>
        </p:nvCxnSpPr>
        <p:spPr>
          <a:xfrm flipH="1" flipV="1">
            <a:off x="2514600" y="2297900"/>
            <a:ext cx="945052" cy="7463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34094" y="1210254"/>
            <a:ext cx="1280506" cy="1833124"/>
            <a:chOff x="1234094" y="1210254"/>
            <a:chExt cx="1280506" cy="1833124"/>
          </a:xfrm>
        </p:grpSpPr>
        <p:cxnSp>
          <p:nvCxnSpPr>
            <p:cNvPr id="19" name="Straight Connector 18"/>
            <p:cNvCxnSpPr/>
            <p:nvPr/>
          </p:nvCxnSpPr>
          <p:spPr>
            <a:xfrm>
              <a:off x="2514600" y="1210254"/>
              <a:ext cx="0" cy="1833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002352" y="1210254"/>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02352" y="3043378"/>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34094" y="2297900"/>
              <a:ext cx="1280506"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173972" y="1961781"/>
            <a:ext cx="1175503" cy="369332"/>
          </a:xfrm>
          <a:prstGeom prst="rect">
            <a:avLst/>
          </a:prstGeom>
          <a:noFill/>
        </p:spPr>
        <p:txBody>
          <a:bodyPr wrap="square" rtlCol="0">
            <a:spAutoFit/>
          </a:bodyPr>
          <a:lstStyle/>
          <a:p>
            <a:r>
              <a:rPr lang="en-US" dirty="0">
                <a:solidFill>
                  <a:srgbClr val="0070C0"/>
                </a:solidFill>
              </a:rPr>
              <a:t>10.2.14.14</a:t>
            </a:r>
          </a:p>
        </p:txBody>
      </p:sp>
      <p:cxnSp>
        <p:nvCxnSpPr>
          <p:cNvPr id="30" name="Straight Connector 29"/>
          <p:cNvCxnSpPr/>
          <p:nvPr/>
        </p:nvCxnSpPr>
        <p:spPr>
          <a:xfrm flipH="1">
            <a:off x="4285428" y="3041120"/>
            <a:ext cx="10972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88337" y="3255482"/>
            <a:ext cx="1090678" cy="369332"/>
          </a:xfrm>
          <a:prstGeom prst="rect">
            <a:avLst/>
          </a:prstGeom>
          <a:noFill/>
        </p:spPr>
        <p:txBody>
          <a:bodyPr wrap="square" rtlCol="0">
            <a:spAutoFit/>
          </a:bodyPr>
          <a:lstStyle/>
          <a:p>
            <a:r>
              <a:rPr lang="en-US" dirty="0">
                <a:solidFill>
                  <a:srgbClr val="00B050"/>
                </a:solidFill>
              </a:rPr>
              <a:t>14.2.2.7</a:t>
            </a:r>
          </a:p>
        </p:txBody>
      </p:sp>
      <p:sp>
        <p:nvSpPr>
          <p:cNvPr id="32" name="TextBox 31"/>
          <p:cNvSpPr txBox="1"/>
          <p:nvPr/>
        </p:nvSpPr>
        <p:spPr>
          <a:xfrm>
            <a:off x="4988525" y="3162977"/>
            <a:ext cx="1090678" cy="369332"/>
          </a:xfrm>
          <a:prstGeom prst="rect">
            <a:avLst/>
          </a:prstGeom>
          <a:noFill/>
        </p:spPr>
        <p:txBody>
          <a:bodyPr wrap="square" rtlCol="0">
            <a:spAutoFit/>
          </a:bodyPr>
          <a:lstStyle/>
          <a:p>
            <a:r>
              <a:rPr lang="en-US" dirty="0">
                <a:solidFill>
                  <a:srgbClr val="00B050"/>
                </a:solidFill>
              </a:rPr>
              <a:t>14.2.2.16</a:t>
            </a:r>
          </a:p>
        </p:txBody>
      </p:sp>
      <p:pic>
        <p:nvPicPr>
          <p:cNvPr id="34" name="Picture 33"/>
          <p:cNvPicPr>
            <a:picLocks noChangeAspect="1"/>
          </p:cNvPicPr>
          <p:nvPr/>
        </p:nvPicPr>
        <p:blipFill>
          <a:blip r:embed="rId3"/>
          <a:stretch>
            <a:fillRect/>
          </a:stretch>
        </p:blipFill>
        <p:spPr>
          <a:xfrm>
            <a:off x="7096317" y="3025997"/>
            <a:ext cx="1091704" cy="809495"/>
          </a:xfrm>
          <a:prstGeom prst="rect">
            <a:avLst/>
          </a:prstGeom>
        </p:spPr>
      </p:pic>
      <p:grpSp>
        <p:nvGrpSpPr>
          <p:cNvPr id="18" name="Group 17"/>
          <p:cNvGrpSpPr/>
          <p:nvPr/>
        </p:nvGrpSpPr>
        <p:grpSpPr>
          <a:xfrm>
            <a:off x="6781800" y="1597619"/>
            <a:ext cx="314517" cy="1833126"/>
            <a:chOff x="6781800" y="1597619"/>
            <a:chExt cx="314517" cy="1833126"/>
          </a:xfrm>
        </p:grpSpPr>
        <p:cxnSp>
          <p:nvCxnSpPr>
            <p:cNvPr id="35" name="Straight Connector 34"/>
            <p:cNvCxnSpPr/>
            <p:nvPr/>
          </p:nvCxnSpPr>
          <p:spPr>
            <a:xfrm>
              <a:off x="6781800" y="1597620"/>
              <a:ext cx="0" cy="1833124"/>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1"/>
            </p:cNvCxnSpPr>
            <p:nvPr/>
          </p:nvCxnSpPr>
          <p:spPr>
            <a:xfrm flipH="1" flipV="1">
              <a:off x="6788298" y="3430744"/>
              <a:ext cx="308019"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6788298" y="1597619"/>
              <a:ext cx="308019" cy="1"/>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p:cNvCxnSpPr>
            <a:cxnSpLocks/>
          </p:cNvCxnSpPr>
          <p:nvPr/>
        </p:nvCxnSpPr>
        <p:spPr>
          <a:xfrm flipH="1">
            <a:off x="6164307" y="3025073"/>
            <a:ext cx="610996"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33408" y="1263542"/>
            <a:ext cx="818600" cy="369332"/>
          </a:xfrm>
          <a:prstGeom prst="rect">
            <a:avLst/>
          </a:prstGeom>
          <a:noFill/>
        </p:spPr>
        <p:txBody>
          <a:bodyPr wrap="square" rtlCol="0">
            <a:spAutoFit/>
          </a:bodyPr>
          <a:lstStyle/>
          <a:p>
            <a:r>
              <a:rPr lang="en-US" dirty="0">
                <a:solidFill>
                  <a:srgbClr val="993300"/>
                </a:solidFill>
              </a:rPr>
              <a:t>1.9.2.1</a:t>
            </a:r>
          </a:p>
        </p:txBody>
      </p:sp>
      <p:sp>
        <p:nvSpPr>
          <p:cNvPr id="43" name="Rectangle 42"/>
          <p:cNvSpPr/>
          <p:nvPr/>
        </p:nvSpPr>
        <p:spPr>
          <a:xfrm>
            <a:off x="5912399" y="2534274"/>
            <a:ext cx="825867" cy="369332"/>
          </a:xfrm>
          <a:prstGeom prst="rect">
            <a:avLst/>
          </a:prstGeom>
        </p:spPr>
        <p:txBody>
          <a:bodyPr wrap="none">
            <a:spAutoFit/>
          </a:bodyPr>
          <a:lstStyle/>
          <a:p>
            <a:r>
              <a:rPr lang="en-US" dirty="0">
                <a:solidFill>
                  <a:srgbClr val="993300"/>
                </a:solidFill>
              </a:rPr>
              <a:t>1.9.2.5</a:t>
            </a:r>
          </a:p>
        </p:txBody>
      </p:sp>
      <p:sp>
        <p:nvSpPr>
          <p:cNvPr id="44" name="Rectangle 43"/>
          <p:cNvSpPr/>
          <p:nvPr/>
        </p:nvSpPr>
        <p:spPr>
          <a:xfrm>
            <a:off x="6260733" y="3476188"/>
            <a:ext cx="825867" cy="369332"/>
          </a:xfrm>
          <a:prstGeom prst="rect">
            <a:avLst/>
          </a:prstGeom>
        </p:spPr>
        <p:txBody>
          <a:bodyPr wrap="none">
            <a:spAutoFit/>
          </a:bodyPr>
          <a:lstStyle/>
          <a:p>
            <a:r>
              <a:rPr lang="en-US" dirty="0">
                <a:solidFill>
                  <a:srgbClr val="993300"/>
                </a:solidFill>
              </a:rPr>
              <a:t>1.9.2.8</a:t>
            </a:r>
          </a:p>
        </p:txBody>
      </p:sp>
      <p:graphicFrame>
        <p:nvGraphicFramePr>
          <p:cNvPr id="45" name="Table 44"/>
          <p:cNvGraphicFramePr>
            <a:graphicFrameLocks noGrp="1"/>
          </p:cNvGraphicFramePr>
          <p:nvPr>
            <p:extLst>
              <p:ext uri="{D42A27DB-BD31-4B8C-83A1-F6EECF244321}">
                <p14:modId xmlns:p14="http://schemas.microsoft.com/office/powerpoint/2010/main" val="1056432676"/>
              </p:ext>
            </p:extLst>
          </p:nvPr>
        </p:nvGraphicFramePr>
        <p:xfrm>
          <a:off x="3437427" y="1117232"/>
          <a:ext cx="2534201" cy="1273536"/>
        </p:xfrm>
        <a:graphic>
          <a:graphicData uri="http://schemas.openxmlformats.org/drawingml/2006/table">
            <a:tbl>
              <a:tblPr firstRow="1" bandRow="1">
                <a:tableStyleId>{5C22544A-7EE6-4342-B048-85BDC9FD1C3A}</a:tableStyleId>
              </a:tblPr>
              <a:tblGrid>
                <a:gridCol w="1270265">
                  <a:extLst>
                    <a:ext uri="{9D8B030D-6E8A-4147-A177-3AD203B41FA5}">
                      <a16:colId xmlns:a16="http://schemas.microsoft.com/office/drawing/2014/main" val="3423730328"/>
                    </a:ext>
                  </a:extLst>
                </a:gridCol>
                <a:gridCol w="1263936">
                  <a:extLst>
                    <a:ext uri="{9D8B030D-6E8A-4147-A177-3AD203B41FA5}">
                      <a16:colId xmlns:a16="http://schemas.microsoft.com/office/drawing/2014/main" val="3781637988"/>
                    </a:ext>
                  </a:extLst>
                </a:gridCol>
              </a:tblGrid>
              <a:tr h="302592">
                <a:tc>
                  <a:txBody>
                    <a:bodyPr/>
                    <a:lstStyle/>
                    <a:p>
                      <a:r>
                        <a:rPr lang="en-US" dirty="0"/>
                        <a:t>Domain</a:t>
                      </a:r>
                    </a:p>
                  </a:txBody>
                  <a:tcPr/>
                </a:tc>
                <a:tc>
                  <a:txBody>
                    <a:bodyPr/>
                    <a:lstStyle/>
                    <a:p>
                      <a:r>
                        <a:rPr lang="en-US" dirty="0"/>
                        <a:t>Address</a:t>
                      </a:r>
                    </a:p>
                  </a:txBody>
                  <a:tcPr/>
                </a:tc>
                <a:extLst>
                  <a:ext uri="{0D108BD9-81ED-4DB2-BD59-A6C34878D82A}">
                    <a16:rowId xmlns:a16="http://schemas.microsoft.com/office/drawing/2014/main" val="3703731377"/>
                  </a:ext>
                </a:extLst>
              </a:tr>
              <a:tr h="302592">
                <a:tc>
                  <a:txBody>
                    <a:bodyPr/>
                    <a:lstStyle/>
                    <a:p>
                      <a:r>
                        <a:rPr lang="en-US" sz="1200" dirty="0"/>
                        <a:t>google.com</a:t>
                      </a:r>
                    </a:p>
                  </a:txBody>
                  <a:tcPr/>
                </a:tc>
                <a:tc>
                  <a:txBody>
                    <a:bodyPr/>
                    <a:lstStyle/>
                    <a:p>
                      <a:r>
                        <a:rPr lang="en-US" sz="1200" dirty="0"/>
                        <a:t>74.125.196.139</a:t>
                      </a:r>
                    </a:p>
                  </a:txBody>
                  <a:tcPr/>
                </a:tc>
                <a:extLst>
                  <a:ext uri="{0D108BD9-81ED-4DB2-BD59-A6C34878D82A}">
                    <a16:rowId xmlns:a16="http://schemas.microsoft.com/office/drawing/2014/main" val="2189541810"/>
                  </a:ext>
                </a:extLst>
              </a:tr>
              <a:tr h="302592">
                <a:tc>
                  <a:txBody>
                    <a:bodyPr/>
                    <a:lstStyle/>
                    <a:p>
                      <a:r>
                        <a:rPr lang="en-US" sz="1200" dirty="0"/>
                        <a:t>amazon.com</a:t>
                      </a:r>
                    </a:p>
                  </a:txBody>
                  <a:tcPr/>
                </a:tc>
                <a:tc>
                  <a:txBody>
                    <a:bodyPr/>
                    <a:lstStyle/>
                    <a:p>
                      <a:r>
                        <a:rPr lang="en-US" sz="1200" dirty="0"/>
                        <a:t>54.239.17.6</a:t>
                      </a:r>
                    </a:p>
                  </a:txBody>
                  <a:tcPr/>
                </a:tc>
                <a:extLst>
                  <a:ext uri="{0D108BD9-81ED-4DB2-BD59-A6C34878D82A}">
                    <a16:rowId xmlns:a16="http://schemas.microsoft.com/office/drawing/2014/main" val="2410158230"/>
                  </a:ext>
                </a:extLst>
              </a:tr>
              <a:tr h="302592">
                <a:tc>
                  <a:txBody>
                    <a:bodyPr/>
                    <a:lstStyle/>
                    <a:p>
                      <a:r>
                        <a:rPr lang="en-US" sz="1200" dirty="0"/>
                        <a:t>uah.edu</a:t>
                      </a:r>
                    </a:p>
                  </a:txBody>
                  <a:tcPr/>
                </a:tc>
                <a:tc>
                  <a:txBody>
                    <a:bodyPr/>
                    <a:lstStyle/>
                    <a:p>
                      <a:r>
                        <a:rPr lang="en-US" sz="1200" dirty="0"/>
                        <a:t>146.229.1.10</a:t>
                      </a:r>
                    </a:p>
                  </a:txBody>
                  <a:tcPr/>
                </a:tc>
                <a:extLst>
                  <a:ext uri="{0D108BD9-81ED-4DB2-BD59-A6C34878D82A}">
                    <a16:rowId xmlns:a16="http://schemas.microsoft.com/office/drawing/2014/main" val="3401365755"/>
                  </a:ext>
                </a:extLst>
              </a:tr>
            </a:tbl>
          </a:graphicData>
        </a:graphic>
      </p:graphicFrame>
      <p:sp>
        <p:nvSpPr>
          <p:cNvPr id="46" name="Rectangle 45"/>
          <p:cNvSpPr/>
          <p:nvPr/>
        </p:nvSpPr>
        <p:spPr>
          <a:xfrm>
            <a:off x="4333031" y="784839"/>
            <a:ext cx="582211" cy="369332"/>
          </a:xfrm>
          <a:prstGeom prst="rect">
            <a:avLst/>
          </a:prstGeom>
        </p:spPr>
        <p:txBody>
          <a:bodyPr wrap="none">
            <a:spAutoFit/>
          </a:bodyPr>
          <a:lstStyle/>
          <a:p>
            <a:r>
              <a:rPr lang="en-US" dirty="0"/>
              <a:t>DNS</a:t>
            </a:r>
          </a:p>
        </p:txBody>
      </p:sp>
      <p:sp>
        <p:nvSpPr>
          <p:cNvPr id="21" name="Rectangle 20"/>
          <p:cNvSpPr/>
          <p:nvPr/>
        </p:nvSpPr>
        <p:spPr>
          <a:xfrm>
            <a:off x="2326448" y="2152428"/>
            <a:ext cx="367086" cy="413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CBB136-DD37-45FA-AFD6-4CA080CDDD84}"/>
              </a:ext>
            </a:extLst>
          </p:cNvPr>
          <p:cNvSpPr/>
          <p:nvPr/>
        </p:nvSpPr>
        <p:spPr>
          <a:xfrm>
            <a:off x="6566219" y="2861469"/>
            <a:ext cx="367086" cy="413795"/>
          </a:xfrm>
          <a:prstGeom prst="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D2549A-5322-4098-87B7-C41BC5BF7BD0}"/>
              </a:ext>
            </a:extLst>
          </p:cNvPr>
          <p:cNvSpPr/>
          <p:nvPr/>
        </p:nvSpPr>
        <p:spPr>
          <a:xfrm>
            <a:off x="3692413" y="2425345"/>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364DDC8-E6F8-458E-8355-6783D490646C}"/>
              </a:ext>
            </a:extLst>
          </p:cNvPr>
          <p:cNvSpPr/>
          <p:nvPr/>
        </p:nvSpPr>
        <p:spPr>
          <a:xfrm>
            <a:off x="5525788" y="2447230"/>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9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8">
                                            <p:txEl>
                                              <p:pRg st="1" end="1"/>
                                            </p:txEl>
                                          </p:spTgt>
                                        </p:tgtEl>
                                        <p:attrNameLst>
                                          <p:attrName>style.visibility</p:attrName>
                                        </p:attrNameLst>
                                      </p:cBhvr>
                                      <p:to>
                                        <p:strVal val="visible"/>
                                      </p:to>
                                    </p:set>
                                    <p:animEffect transition="in" filter="fade">
                                      <p:cBhvr>
                                        <p:cTn id="88" dur="500"/>
                                        <p:tgtEl>
                                          <p:spTgt spid="8">
                                            <p:txEl>
                                              <p:pRg st="1" end="1"/>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xEl>
                                              <p:pRg st="2" end="2"/>
                                            </p:txEl>
                                          </p:spTgt>
                                        </p:tgtEl>
                                        <p:attrNameLst>
                                          <p:attrName>style.visibility</p:attrName>
                                        </p:attrNameLst>
                                      </p:cBhvr>
                                      <p:to>
                                        <p:strVal val="visible"/>
                                      </p:to>
                                    </p:set>
                                    <p:animEffect transition="in" filter="fade">
                                      <p:cBhvr>
                                        <p:cTn id="10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9" grpId="0"/>
      <p:bldP spid="31" grpId="0"/>
      <p:bldP spid="32" grpId="0"/>
      <p:bldP spid="42" grpId="0"/>
      <p:bldP spid="43" grpId="0"/>
      <p:bldP spid="44" grpId="0"/>
      <p:bldP spid="46" grpId="0"/>
      <p:bldP spid="21"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2362200" cy="609600"/>
          </a:xfrm>
        </p:spPr>
        <p:txBody>
          <a:bodyPr/>
          <a:lstStyle/>
          <a:p>
            <a:r>
              <a:rPr lang="en-US" dirty="0"/>
              <a:t>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6023" y="1604595"/>
            <a:ext cx="2147281" cy="3352800"/>
          </a:xfrm>
          <a:prstGeom prst="rect">
            <a:avLst/>
          </a:prstGeom>
        </p:spPr>
      </p:pic>
      <p:sp>
        <p:nvSpPr>
          <p:cNvPr id="9" name="Rounded Rectangle 8"/>
          <p:cNvSpPr/>
          <p:nvPr/>
        </p:nvSpPr>
        <p:spPr>
          <a:xfrm>
            <a:off x="2203452" y="1329827"/>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p>
        </p:txBody>
      </p:sp>
      <p:sp>
        <p:nvSpPr>
          <p:cNvPr id="11" name="Rounded Rectangle 10"/>
          <p:cNvSpPr/>
          <p:nvPr/>
        </p:nvSpPr>
        <p:spPr>
          <a:xfrm>
            <a:off x="2203452" y="25973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FTP</a:t>
            </a:r>
          </a:p>
        </p:txBody>
      </p:sp>
      <p:sp>
        <p:nvSpPr>
          <p:cNvPr id="12" name="Rounded Rectangle 11"/>
          <p:cNvSpPr/>
          <p:nvPr/>
        </p:nvSpPr>
        <p:spPr>
          <a:xfrm>
            <a:off x="2203452" y="38165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Blaster Man</a:t>
            </a:r>
          </a:p>
        </p:txBody>
      </p:sp>
      <p:sp>
        <p:nvSpPr>
          <p:cNvPr id="13" name="TextBox 12"/>
          <p:cNvSpPr txBox="1"/>
          <p:nvPr/>
        </p:nvSpPr>
        <p:spPr>
          <a:xfrm>
            <a:off x="3146427" y="1526202"/>
            <a:ext cx="930027" cy="369332"/>
          </a:xfrm>
          <a:prstGeom prst="rect">
            <a:avLst/>
          </a:prstGeom>
          <a:noFill/>
          <a:ln>
            <a:solidFill>
              <a:schemeClr val="tx1"/>
            </a:solidFill>
          </a:ln>
        </p:spPr>
        <p:txBody>
          <a:bodyPr wrap="square" rtlCol="0">
            <a:spAutoFit/>
          </a:bodyPr>
          <a:lstStyle/>
          <a:p>
            <a:r>
              <a:rPr lang="en-US" dirty="0">
                <a:solidFill>
                  <a:srgbClr val="0070C0"/>
                </a:solidFill>
              </a:rPr>
              <a:t>80</a:t>
            </a:r>
          </a:p>
        </p:txBody>
      </p:sp>
      <p:sp>
        <p:nvSpPr>
          <p:cNvPr id="16" name="TextBox 15"/>
          <p:cNvSpPr txBox="1"/>
          <p:nvPr/>
        </p:nvSpPr>
        <p:spPr>
          <a:xfrm>
            <a:off x="1397004" y="811758"/>
            <a:ext cx="1752600" cy="461665"/>
          </a:xfrm>
          <a:prstGeom prst="rect">
            <a:avLst/>
          </a:prstGeom>
          <a:noFill/>
        </p:spPr>
        <p:txBody>
          <a:bodyPr wrap="square" rtlCol="0">
            <a:spAutoFit/>
          </a:bodyPr>
          <a:lstStyle/>
          <a:p>
            <a:r>
              <a:rPr lang="en-US" sz="2400" dirty="0">
                <a:solidFill>
                  <a:srgbClr val="0070C0"/>
                </a:solidFill>
              </a:rPr>
              <a:t>10.2.14.5</a:t>
            </a:r>
          </a:p>
        </p:txBody>
      </p:sp>
      <p:sp>
        <p:nvSpPr>
          <p:cNvPr id="17" name="TextBox 16"/>
          <p:cNvSpPr txBox="1"/>
          <p:nvPr/>
        </p:nvSpPr>
        <p:spPr>
          <a:xfrm>
            <a:off x="3147646" y="2793719"/>
            <a:ext cx="947612" cy="369332"/>
          </a:xfrm>
          <a:prstGeom prst="rect">
            <a:avLst/>
          </a:prstGeom>
          <a:noFill/>
          <a:ln>
            <a:solidFill>
              <a:schemeClr val="tx1"/>
            </a:solidFill>
          </a:ln>
        </p:spPr>
        <p:txBody>
          <a:bodyPr wrap="square" rtlCol="0">
            <a:spAutoFit/>
          </a:bodyPr>
          <a:lstStyle/>
          <a:p>
            <a:r>
              <a:rPr lang="en-US" dirty="0">
                <a:solidFill>
                  <a:srgbClr val="0070C0"/>
                </a:solidFill>
              </a:rPr>
              <a:t>21</a:t>
            </a:r>
          </a:p>
        </p:txBody>
      </p:sp>
      <p:sp>
        <p:nvSpPr>
          <p:cNvPr id="18" name="TextBox 17"/>
          <p:cNvSpPr txBox="1"/>
          <p:nvPr/>
        </p:nvSpPr>
        <p:spPr>
          <a:xfrm>
            <a:off x="3146427" y="4061236"/>
            <a:ext cx="930027" cy="369332"/>
          </a:xfrm>
          <a:prstGeom prst="rect">
            <a:avLst/>
          </a:prstGeom>
          <a:noFill/>
          <a:ln>
            <a:solidFill>
              <a:schemeClr val="tx1"/>
            </a:solidFill>
          </a:ln>
        </p:spPr>
        <p:txBody>
          <a:bodyPr wrap="square" rtlCol="0">
            <a:spAutoFit/>
          </a:bodyPr>
          <a:lstStyle/>
          <a:p>
            <a:r>
              <a:rPr lang="en-US" dirty="0">
                <a:solidFill>
                  <a:srgbClr val="0070C0"/>
                </a:solidFill>
              </a:rPr>
              <a:t>15583</a:t>
            </a:r>
          </a:p>
        </p:txBody>
      </p:sp>
      <p:pic>
        <p:nvPicPr>
          <p:cNvPr id="19" name="Picture 18"/>
          <p:cNvPicPr>
            <a:picLocks noChangeAspect="1"/>
          </p:cNvPicPr>
          <p:nvPr/>
        </p:nvPicPr>
        <p:blipFill>
          <a:blip r:embed="rId4"/>
          <a:stretch>
            <a:fillRect/>
          </a:stretch>
        </p:blipFill>
        <p:spPr>
          <a:xfrm>
            <a:off x="6276005" y="718066"/>
            <a:ext cx="2683357" cy="1853684"/>
          </a:xfrm>
          <a:prstGeom prst="rect">
            <a:avLst/>
          </a:prstGeom>
        </p:spPr>
      </p:pic>
      <p:pic>
        <p:nvPicPr>
          <p:cNvPr id="20" name="Picture 19"/>
          <p:cNvPicPr>
            <a:picLocks noChangeAspect="1"/>
          </p:cNvPicPr>
          <p:nvPr/>
        </p:nvPicPr>
        <p:blipFill>
          <a:blip r:embed="rId5"/>
          <a:stretch>
            <a:fillRect/>
          </a:stretch>
        </p:blipFill>
        <p:spPr>
          <a:xfrm>
            <a:off x="6400800" y="3441891"/>
            <a:ext cx="2105995" cy="1407954"/>
          </a:xfrm>
          <a:prstGeom prst="rect">
            <a:avLst/>
          </a:prstGeom>
        </p:spPr>
      </p:pic>
      <p:sp>
        <p:nvSpPr>
          <p:cNvPr id="21" name="TextBox 20"/>
          <p:cNvSpPr txBox="1"/>
          <p:nvPr/>
        </p:nvSpPr>
        <p:spPr>
          <a:xfrm>
            <a:off x="6251093" y="256401"/>
            <a:ext cx="1752600" cy="461665"/>
          </a:xfrm>
          <a:prstGeom prst="rect">
            <a:avLst/>
          </a:prstGeom>
          <a:noFill/>
        </p:spPr>
        <p:txBody>
          <a:bodyPr wrap="square" rtlCol="0">
            <a:spAutoFit/>
          </a:bodyPr>
          <a:lstStyle/>
          <a:p>
            <a:r>
              <a:rPr lang="en-US" sz="2400" dirty="0">
                <a:solidFill>
                  <a:srgbClr val="0070C0"/>
                </a:solidFill>
              </a:rPr>
              <a:t>10.2.14.2</a:t>
            </a:r>
          </a:p>
        </p:txBody>
      </p:sp>
      <p:cxnSp>
        <p:nvCxnSpPr>
          <p:cNvPr id="23" name="Straight Arrow Connector 22"/>
          <p:cNvCxnSpPr>
            <a:endCxn id="13" idx="3"/>
          </p:cNvCxnSpPr>
          <p:nvPr/>
        </p:nvCxnSpPr>
        <p:spPr>
          <a:xfrm flipH="1">
            <a:off x="4076454" y="1709307"/>
            <a:ext cx="2270373" cy="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8" idx="3"/>
          </p:cNvCxnSpPr>
          <p:nvPr/>
        </p:nvCxnSpPr>
        <p:spPr>
          <a:xfrm flipH="1">
            <a:off x="4076454" y="4245902"/>
            <a:ext cx="2270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0800" y="2985610"/>
            <a:ext cx="1752600" cy="461665"/>
          </a:xfrm>
          <a:prstGeom prst="rect">
            <a:avLst/>
          </a:prstGeom>
          <a:noFill/>
        </p:spPr>
        <p:txBody>
          <a:bodyPr wrap="square" rtlCol="0">
            <a:spAutoFit/>
          </a:bodyPr>
          <a:lstStyle/>
          <a:p>
            <a:r>
              <a:rPr lang="en-US" sz="2400" dirty="0">
                <a:solidFill>
                  <a:srgbClr val="0070C0"/>
                </a:solidFill>
              </a:rPr>
              <a:t>75.75.8.43</a:t>
            </a:r>
          </a:p>
        </p:txBody>
      </p:sp>
    </p:spTree>
    <p:extLst>
      <p:ext uri="{BB962C8B-B14F-4D97-AF65-F5344CB8AC3E}">
        <p14:creationId xmlns:p14="http://schemas.microsoft.com/office/powerpoint/2010/main" val="11429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fade">
                                      <p:cBhvr>
                                        <p:cTn id="31" dur="500"/>
                                        <p:tgtEl>
                                          <p:spTgt spid="21">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fade">
                                      <p:cBhvr>
                                        <p:cTn id="44" dur="500"/>
                                        <p:tgtEl>
                                          <p:spTgt spid="22">
                                            <p:txEl>
                                              <p:pRg st="0" end="0"/>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Well-Known and Registered 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457200" y="1809750"/>
            <a:ext cx="2971800" cy="2579522"/>
          </a:xfrm>
          <a:prstGeom prst="rect">
            <a:avLst/>
          </a:prstGeom>
        </p:spPr>
      </p:pic>
      <p:pic>
        <p:nvPicPr>
          <p:cNvPr id="9" name="Picture 8"/>
          <p:cNvPicPr>
            <a:picLocks noChangeAspect="1"/>
          </p:cNvPicPr>
          <p:nvPr/>
        </p:nvPicPr>
        <p:blipFill>
          <a:blip r:embed="rId4"/>
          <a:stretch>
            <a:fillRect/>
          </a:stretch>
        </p:blipFill>
        <p:spPr>
          <a:xfrm>
            <a:off x="3743325" y="1771650"/>
            <a:ext cx="2963055" cy="1870766"/>
          </a:xfrm>
          <a:prstGeom prst="rect">
            <a:avLst/>
          </a:prstGeom>
        </p:spPr>
      </p:pic>
      <p:pic>
        <p:nvPicPr>
          <p:cNvPr id="11" name="Picture 10"/>
          <p:cNvPicPr>
            <a:picLocks noChangeAspect="1"/>
          </p:cNvPicPr>
          <p:nvPr/>
        </p:nvPicPr>
        <p:blipFill>
          <a:blip r:embed="rId5"/>
          <a:stretch>
            <a:fillRect/>
          </a:stretch>
        </p:blipFill>
        <p:spPr>
          <a:xfrm>
            <a:off x="3743325" y="3714751"/>
            <a:ext cx="3794917" cy="674522"/>
          </a:xfrm>
          <a:prstGeom prst="rect">
            <a:avLst/>
          </a:prstGeom>
        </p:spPr>
      </p:pic>
      <p:sp>
        <p:nvSpPr>
          <p:cNvPr id="12" name="TextBox 11"/>
          <p:cNvSpPr txBox="1"/>
          <p:nvPr/>
        </p:nvSpPr>
        <p:spPr>
          <a:xfrm>
            <a:off x="457200" y="666751"/>
            <a:ext cx="55626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0 – 1023: Well known ports</a:t>
            </a:r>
          </a:p>
          <a:p>
            <a:pPr marL="285750" indent="-285750">
              <a:buFont typeface="Arial" panose="020B0604020202020204" pitchFamily="34" charset="0"/>
              <a:buChar char="•"/>
            </a:pPr>
            <a:r>
              <a:rPr lang="en-US" sz="2000" dirty="0"/>
              <a:t>1024 – 49151: Assigned by IANA</a:t>
            </a:r>
          </a:p>
          <a:p>
            <a:pPr marL="285750" indent="-285750">
              <a:buFont typeface="Arial" panose="020B0604020202020204" pitchFamily="34" charset="0"/>
              <a:buChar char="•"/>
            </a:pPr>
            <a:r>
              <a:rPr lang="en-US" sz="2000" dirty="0"/>
              <a:t>49152 – 65535: Dynamic, Private, or Ephemeral</a:t>
            </a:r>
          </a:p>
        </p:txBody>
      </p:sp>
      <p:sp>
        <p:nvSpPr>
          <p:cNvPr id="13" name="TextBox 12"/>
          <p:cNvSpPr txBox="1"/>
          <p:nvPr/>
        </p:nvSpPr>
        <p:spPr>
          <a:xfrm>
            <a:off x="381000" y="4455989"/>
            <a:ext cx="7543800" cy="400110"/>
          </a:xfrm>
          <a:prstGeom prst="rect">
            <a:avLst/>
          </a:prstGeom>
          <a:noFill/>
        </p:spPr>
        <p:txBody>
          <a:bodyPr wrap="square" rtlCol="0">
            <a:spAutoFit/>
          </a:bodyPr>
          <a:lstStyle/>
          <a:p>
            <a:r>
              <a:rPr lang="en-US" sz="2000" dirty="0">
                <a:solidFill>
                  <a:srgbClr val="0070C0"/>
                </a:solidFill>
              </a:rPr>
              <a:t>https://en.wikipedia.org/wiki/List_of_TCP_and_UDP_port_numbers</a:t>
            </a:r>
          </a:p>
        </p:txBody>
      </p:sp>
      <p:sp>
        <p:nvSpPr>
          <p:cNvPr id="3" name="TextBox 2"/>
          <p:cNvSpPr txBox="1"/>
          <p:nvPr/>
        </p:nvSpPr>
        <p:spPr>
          <a:xfrm>
            <a:off x="6206333"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4" name="TextBox 13"/>
          <p:cNvSpPr txBox="1"/>
          <p:nvPr/>
        </p:nvSpPr>
        <p:spPr>
          <a:xfrm>
            <a:off x="7353300"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5" name="TextBox 14"/>
          <p:cNvSpPr txBox="1"/>
          <p:nvPr/>
        </p:nvSpPr>
        <p:spPr>
          <a:xfrm>
            <a:off x="7200900" y="1292784"/>
            <a:ext cx="1447800" cy="369332"/>
          </a:xfrm>
          <a:prstGeom prst="rect">
            <a:avLst/>
          </a:prstGeom>
          <a:noFill/>
          <a:ln>
            <a:noFill/>
          </a:ln>
        </p:spPr>
        <p:txBody>
          <a:bodyPr wrap="square" rtlCol="0">
            <a:spAutoFit/>
          </a:bodyPr>
          <a:lstStyle/>
          <a:p>
            <a:pPr algn="ctr"/>
            <a:r>
              <a:rPr lang="en-US" dirty="0"/>
              <a:t>2</a:t>
            </a:r>
            <a:r>
              <a:rPr lang="en-US" baseline="30000" dirty="0"/>
              <a:t>16</a:t>
            </a:r>
            <a:r>
              <a:rPr lang="en-US" dirty="0"/>
              <a:t> = 65,536</a:t>
            </a:r>
          </a:p>
        </p:txBody>
      </p:sp>
    </p:spTree>
    <p:extLst>
      <p:ext uri="{BB962C8B-B14F-4D97-AF65-F5344CB8AC3E}">
        <p14:creationId xmlns:p14="http://schemas.microsoft.com/office/powerpoint/2010/main" val="25320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217" y="1373743"/>
            <a:ext cx="3581400" cy="358140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190" y="721668"/>
            <a:ext cx="2545583" cy="1621482"/>
          </a:xfrm>
          <a:prstGeom prst="rect">
            <a:avLst/>
          </a:prstGeom>
        </p:spPr>
      </p:pic>
      <p:sp>
        <p:nvSpPr>
          <p:cNvPr id="5" name="Title 4"/>
          <p:cNvSpPr>
            <a:spLocks noGrp="1"/>
          </p:cNvSpPr>
          <p:nvPr>
            <p:ph type="title"/>
          </p:nvPr>
        </p:nvSpPr>
        <p:spPr/>
        <p:txBody>
          <a:bodyPr/>
          <a:lstStyle/>
          <a:p>
            <a:r>
              <a:rPr lang="en-US" dirty="0"/>
              <a:t>User Datagram Protocol (UDP)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28600" y="2804318"/>
            <a:ext cx="1757362" cy="20383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804318"/>
            <a:ext cx="1861056" cy="2038350"/>
          </a:xfrm>
          <a:prstGeom prst="rect">
            <a:avLst/>
          </a:prstGeom>
        </p:spPr>
      </p:pic>
      <p:sp>
        <p:nvSpPr>
          <p:cNvPr id="16" name="TextBox 15"/>
          <p:cNvSpPr txBox="1"/>
          <p:nvPr/>
        </p:nvSpPr>
        <p:spPr>
          <a:xfrm>
            <a:off x="237331" y="2224385"/>
            <a:ext cx="1905000" cy="461665"/>
          </a:xfrm>
          <a:prstGeom prst="rect">
            <a:avLst/>
          </a:prstGeom>
          <a:noFill/>
        </p:spPr>
        <p:txBody>
          <a:bodyPr wrap="square" rtlCol="0">
            <a:spAutoFit/>
          </a:bodyPr>
          <a:lstStyle/>
          <a:p>
            <a:r>
              <a:rPr lang="en-US" sz="2400" dirty="0">
                <a:solidFill>
                  <a:srgbClr val="0070C0"/>
                </a:solidFill>
              </a:rPr>
              <a:t>10.2.14.5:502</a:t>
            </a:r>
          </a:p>
        </p:txBody>
      </p:sp>
      <p:sp>
        <p:nvSpPr>
          <p:cNvPr id="17" name="TextBox 16"/>
          <p:cNvSpPr txBox="1"/>
          <p:nvPr/>
        </p:nvSpPr>
        <p:spPr>
          <a:xfrm>
            <a:off x="6629400" y="2224384"/>
            <a:ext cx="2276475" cy="461665"/>
          </a:xfrm>
          <a:prstGeom prst="rect">
            <a:avLst/>
          </a:prstGeom>
          <a:noFill/>
        </p:spPr>
        <p:txBody>
          <a:bodyPr wrap="square" rtlCol="0">
            <a:spAutoFit/>
          </a:bodyPr>
          <a:lstStyle/>
          <a:p>
            <a:r>
              <a:rPr lang="en-US" sz="2400" dirty="0">
                <a:solidFill>
                  <a:srgbClr val="0070C0"/>
                </a:solidFill>
              </a:rPr>
              <a:t>192.168.1.10:28</a:t>
            </a:r>
          </a:p>
        </p:txBody>
      </p:sp>
      <p:sp>
        <p:nvSpPr>
          <p:cNvPr id="19" name="TextBox 18"/>
          <p:cNvSpPr txBox="1"/>
          <p:nvPr/>
        </p:nvSpPr>
        <p:spPr>
          <a:xfrm>
            <a:off x="1450181" y="1307068"/>
            <a:ext cx="2133600" cy="369332"/>
          </a:xfrm>
          <a:prstGeom prst="rect">
            <a:avLst/>
          </a:prstGeom>
          <a:noFill/>
        </p:spPr>
        <p:txBody>
          <a:bodyPr wrap="square" rtlCol="0">
            <a:spAutoFit/>
          </a:bodyPr>
          <a:lstStyle/>
          <a:p>
            <a:pPr algn="ctr"/>
            <a:r>
              <a:rPr lang="en-US" dirty="0"/>
              <a:t>To: 192.168.1.10:28</a:t>
            </a:r>
          </a:p>
        </p:txBody>
      </p:sp>
      <p:sp>
        <p:nvSpPr>
          <p:cNvPr id="20" name="Can 19"/>
          <p:cNvSpPr/>
          <p:nvPr/>
        </p:nvSpPr>
        <p:spPr>
          <a:xfrm>
            <a:off x="977490" y="1740063"/>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600200" y="2221054"/>
            <a:ext cx="960437" cy="1170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4192" y="1868293"/>
            <a:ext cx="762000" cy="246221"/>
          </a:xfrm>
          <a:prstGeom prst="rect">
            <a:avLst/>
          </a:prstGeom>
          <a:noFill/>
        </p:spPr>
        <p:txBody>
          <a:bodyPr wrap="square" rtlCol="0">
            <a:spAutoFit/>
          </a:bodyPr>
          <a:lstStyle/>
          <a:p>
            <a:r>
              <a:rPr lang="en-US" sz="1000" dirty="0">
                <a:solidFill>
                  <a:srgbClr val="0070C0"/>
                </a:solidFill>
              </a:rPr>
              <a:t>Data Bytes</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6417" y="697265"/>
            <a:ext cx="2545583" cy="1621482"/>
          </a:xfrm>
          <a:prstGeom prst="rect">
            <a:avLst/>
          </a:prstGeom>
        </p:spPr>
      </p:pic>
      <p:sp>
        <p:nvSpPr>
          <p:cNvPr id="30" name="TextBox 29"/>
          <p:cNvSpPr txBox="1"/>
          <p:nvPr/>
        </p:nvSpPr>
        <p:spPr>
          <a:xfrm>
            <a:off x="6042408" y="1373743"/>
            <a:ext cx="2133600" cy="369332"/>
          </a:xfrm>
          <a:prstGeom prst="rect">
            <a:avLst/>
          </a:prstGeom>
          <a:noFill/>
        </p:spPr>
        <p:txBody>
          <a:bodyPr wrap="square" rtlCol="0">
            <a:spAutoFit/>
          </a:bodyPr>
          <a:lstStyle/>
          <a:p>
            <a:pPr algn="ctr"/>
            <a:r>
              <a:rPr lang="en-US" dirty="0"/>
              <a:t>To: 192.168.1.10:28</a:t>
            </a:r>
          </a:p>
        </p:txBody>
      </p:sp>
      <p:sp>
        <p:nvSpPr>
          <p:cNvPr id="31" name="TextBox 30"/>
          <p:cNvSpPr txBox="1"/>
          <p:nvPr/>
        </p:nvSpPr>
        <p:spPr>
          <a:xfrm>
            <a:off x="6042408" y="1079438"/>
            <a:ext cx="2133600" cy="369332"/>
          </a:xfrm>
          <a:prstGeom prst="rect">
            <a:avLst/>
          </a:prstGeom>
          <a:noFill/>
        </p:spPr>
        <p:txBody>
          <a:bodyPr wrap="square" rtlCol="0">
            <a:spAutoFit/>
          </a:bodyPr>
          <a:lstStyle/>
          <a:p>
            <a:pPr algn="ctr"/>
            <a:r>
              <a:rPr lang="en-US" dirty="0"/>
              <a:t>From: 10.2.14.5:502</a:t>
            </a:r>
          </a:p>
        </p:txBody>
      </p:sp>
      <p:sp>
        <p:nvSpPr>
          <p:cNvPr id="32" name="Can 31"/>
          <p:cNvSpPr/>
          <p:nvPr/>
        </p:nvSpPr>
        <p:spPr>
          <a:xfrm>
            <a:off x="8101383" y="1732389"/>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flipV="1">
            <a:off x="6477000" y="2235070"/>
            <a:ext cx="647316" cy="10561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p:nvPr/>
        </p:nvCxnSpPr>
        <p:spPr>
          <a:xfrm>
            <a:off x="5452666" y="2686607"/>
            <a:ext cx="905669" cy="189943"/>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itle 4"/>
          <p:cNvSpPr>
            <a:spLocks noGrp="1"/>
          </p:cNvSpPr>
          <p:nvPr>
            <p:ph type="title"/>
          </p:nvPr>
        </p:nvSpPr>
        <p:spPr/>
        <p:txBody>
          <a:bodyPr/>
          <a:lstStyle/>
          <a:p>
            <a:r>
              <a:rPr lang="en-US" dirty="0"/>
              <a:t>Transmission Control Protocol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375840"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9" name="TextBox 8"/>
          <p:cNvSpPr txBox="1"/>
          <p:nvPr/>
        </p:nvSpPr>
        <p:spPr>
          <a:xfrm>
            <a:off x="900509"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1" name="TextBox 10"/>
          <p:cNvSpPr txBox="1"/>
          <p:nvPr/>
        </p:nvSpPr>
        <p:spPr>
          <a:xfrm>
            <a:off x="1425178"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12" name="TextBox 11"/>
          <p:cNvSpPr txBox="1"/>
          <p:nvPr/>
        </p:nvSpPr>
        <p:spPr>
          <a:xfrm>
            <a:off x="1949847"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13" name="TextBox 12"/>
          <p:cNvSpPr txBox="1"/>
          <p:nvPr/>
        </p:nvSpPr>
        <p:spPr>
          <a:xfrm>
            <a:off x="1414065"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14" name="TextBox 13"/>
          <p:cNvSpPr txBox="1"/>
          <p:nvPr/>
        </p:nvSpPr>
        <p:spPr>
          <a:xfrm>
            <a:off x="1938734"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sp>
        <p:nvSpPr>
          <p:cNvPr id="3" name="Flowchart: Direct Access Storage 2"/>
          <p:cNvSpPr/>
          <p:nvPr/>
        </p:nvSpPr>
        <p:spPr>
          <a:xfrm rot="10800000">
            <a:off x="2895600" y="1733550"/>
            <a:ext cx="2886869" cy="1526232"/>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7000"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18" name="TextBox 17"/>
          <p:cNvSpPr txBox="1"/>
          <p:nvPr/>
        </p:nvSpPr>
        <p:spPr>
          <a:xfrm>
            <a:off x="7001669"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9" name="TextBox 18"/>
          <p:cNvSpPr txBox="1"/>
          <p:nvPr/>
        </p:nvSpPr>
        <p:spPr>
          <a:xfrm>
            <a:off x="7526338"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20" name="TextBox 19"/>
          <p:cNvSpPr txBox="1"/>
          <p:nvPr/>
        </p:nvSpPr>
        <p:spPr>
          <a:xfrm>
            <a:off x="8051007"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21" name="TextBox 20"/>
          <p:cNvSpPr txBox="1"/>
          <p:nvPr/>
        </p:nvSpPr>
        <p:spPr>
          <a:xfrm>
            <a:off x="6477000"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22" name="TextBox 21"/>
          <p:cNvSpPr txBox="1"/>
          <p:nvPr/>
        </p:nvSpPr>
        <p:spPr>
          <a:xfrm>
            <a:off x="7001669"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cxnSp>
        <p:nvCxnSpPr>
          <p:cNvPr id="24" name="Straight Arrow Connector 23"/>
          <p:cNvCxnSpPr/>
          <p:nvPr/>
        </p:nvCxnSpPr>
        <p:spPr>
          <a:xfrm>
            <a:off x="2638425" y="2114550"/>
            <a:ext cx="762000" cy="231949"/>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flipH="1">
            <a:off x="5782469" y="2114550"/>
            <a:ext cx="524670" cy="188824"/>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flipH="1">
            <a:off x="2567781" y="2686607"/>
            <a:ext cx="832645" cy="115975"/>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1335087" y="1522792"/>
            <a:ext cx="1560513" cy="307777"/>
          </a:xfrm>
          <a:prstGeom prst="rect">
            <a:avLst/>
          </a:prstGeom>
          <a:noFill/>
          <a:ln>
            <a:noFill/>
          </a:ln>
        </p:spPr>
        <p:txBody>
          <a:bodyPr wrap="square" rtlCol="0">
            <a:spAutoFit/>
          </a:bodyPr>
          <a:lstStyle/>
          <a:p>
            <a:r>
              <a:rPr lang="en-US" sz="1400" dirty="0">
                <a:solidFill>
                  <a:srgbClr val="0070C0"/>
                </a:solidFill>
              </a:rPr>
              <a:t>Output Stream</a:t>
            </a:r>
          </a:p>
        </p:txBody>
      </p:sp>
      <p:sp>
        <p:nvSpPr>
          <p:cNvPr id="35" name="TextBox 34"/>
          <p:cNvSpPr txBox="1"/>
          <p:nvPr/>
        </p:nvSpPr>
        <p:spPr>
          <a:xfrm>
            <a:off x="6358335" y="1539329"/>
            <a:ext cx="1560513" cy="307777"/>
          </a:xfrm>
          <a:prstGeom prst="rect">
            <a:avLst/>
          </a:prstGeom>
          <a:noFill/>
          <a:ln>
            <a:noFill/>
          </a:ln>
        </p:spPr>
        <p:txBody>
          <a:bodyPr wrap="square" rtlCol="0">
            <a:spAutoFit/>
          </a:bodyPr>
          <a:lstStyle/>
          <a:p>
            <a:r>
              <a:rPr lang="en-US" sz="1400" dirty="0">
                <a:solidFill>
                  <a:srgbClr val="00B050"/>
                </a:solidFill>
              </a:rPr>
              <a:t>Output Stream</a:t>
            </a:r>
          </a:p>
        </p:txBody>
      </p:sp>
      <p:sp>
        <p:nvSpPr>
          <p:cNvPr id="36" name="TextBox 35"/>
          <p:cNvSpPr txBox="1"/>
          <p:nvPr/>
        </p:nvSpPr>
        <p:spPr>
          <a:xfrm>
            <a:off x="1468636" y="3104777"/>
            <a:ext cx="1379539" cy="307777"/>
          </a:xfrm>
          <a:prstGeom prst="rect">
            <a:avLst/>
          </a:prstGeom>
          <a:noFill/>
          <a:ln>
            <a:noFill/>
          </a:ln>
        </p:spPr>
        <p:txBody>
          <a:bodyPr wrap="square" rtlCol="0">
            <a:spAutoFit/>
          </a:bodyPr>
          <a:lstStyle/>
          <a:p>
            <a:r>
              <a:rPr lang="en-US" sz="1400" dirty="0">
                <a:solidFill>
                  <a:srgbClr val="00B050"/>
                </a:solidFill>
              </a:rPr>
              <a:t>Input Stream</a:t>
            </a:r>
          </a:p>
        </p:txBody>
      </p:sp>
      <p:sp>
        <p:nvSpPr>
          <p:cNvPr id="37" name="TextBox 36"/>
          <p:cNvSpPr txBox="1"/>
          <p:nvPr/>
        </p:nvSpPr>
        <p:spPr>
          <a:xfrm>
            <a:off x="6358335" y="3104777"/>
            <a:ext cx="1560513" cy="307777"/>
          </a:xfrm>
          <a:prstGeom prst="rect">
            <a:avLst/>
          </a:prstGeom>
          <a:noFill/>
          <a:ln>
            <a:noFill/>
          </a:ln>
        </p:spPr>
        <p:txBody>
          <a:bodyPr wrap="square" rtlCol="0">
            <a:spAutoFit/>
          </a:bodyPr>
          <a:lstStyle/>
          <a:p>
            <a:r>
              <a:rPr lang="en-US" sz="1400" dirty="0">
                <a:solidFill>
                  <a:srgbClr val="0070C0"/>
                </a:solidFill>
              </a:rPr>
              <a:t>Input Stream</a:t>
            </a:r>
          </a:p>
        </p:txBody>
      </p:sp>
      <p:sp>
        <p:nvSpPr>
          <p:cNvPr id="38" name="TextBox 37"/>
          <p:cNvSpPr txBox="1"/>
          <p:nvPr/>
        </p:nvSpPr>
        <p:spPr>
          <a:xfrm>
            <a:off x="735012" y="919136"/>
            <a:ext cx="1905000" cy="461665"/>
          </a:xfrm>
          <a:prstGeom prst="rect">
            <a:avLst/>
          </a:prstGeom>
          <a:noFill/>
        </p:spPr>
        <p:txBody>
          <a:bodyPr wrap="square" rtlCol="0">
            <a:spAutoFit/>
          </a:bodyPr>
          <a:lstStyle/>
          <a:p>
            <a:r>
              <a:rPr lang="en-US" sz="2400" dirty="0">
                <a:solidFill>
                  <a:srgbClr val="0070C0"/>
                </a:solidFill>
              </a:rPr>
              <a:t>10.2.14.5:502</a:t>
            </a:r>
          </a:p>
        </p:txBody>
      </p:sp>
      <p:sp>
        <p:nvSpPr>
          <p:cNvPr id="40" name="TextBox 39"/>
          <p:cNvSpPr txBox="1"/>
          <p:nvPr/>
        </p:nvSpPr>
        <p:spPr>
          <a:xfrm>
            <a:off x="6327776" y="919136"/>
            <a:ext cx="2276475" cy="461665"/>
          </a:xfrm>
          <a:prstGeom prst="rect">
            <a:avLst/>
          </a:prstGeom>
          <a:noFill/>
        </p:spPr>
        <p:txBody>
          <a:bodyPr wrap="square" rtlCol="0">
            <a:spAutoFit/>
          </a:bodyPr>
          <a:lstStyle/>
          <a:p>
            <a:r>
              <a:rPr lang="en-US" sz="2400" dirty="0">
                <a:solidFill>
                  <a:srgbClr val="0070C0"/>
                </a:solidFill>
              </a:rPr>
              <a:t>192.168.1.10:28</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8306" y="3722598"/>
            <a:ext cx="727137" cy="1154758"/>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50228" y="3440198"/>
            <a:ext cx="2893221" cy="1514194"/>
          </a:xfrm>
          <a:prstGeom prst="rect">
            <a:avLst/>
          </a:prstGeom>
        </p:spPr>
      </p:pic>
      <p:sp>
        <p:nvSpPr>
          <p:cNvPr id="43" name="TextBox 42"/>
          <p:cNvSpPr txBox="1"/>
          <p:nvPr/>
        </p:nvSpPr>
        <p:spPr>
          <a:xfrm>
            <a:off x="6388100" y="4060253"/>
            <a:ext cx="2276475" cy="461665"/>
          </a:xfrm>
          <a:prstGeom prst="rect">
            <a:avLst/>
          </a:prstGeom>
          <a:noFill/>
        </p:spPr>
        <p:txBody>
          <a:bodyPr wrap="square" rtlCol="0">
            <a:spAutoFit/>
          </a:bodyPr>
          <a:lstStyle/>
          <a:p>
            <a:r>
              <a:rPr lang="en-US" sz="2400" dirty="0">
                <a:solidFill>
                  <a:srgbClr val="0070C0"/>
                </a:solidFill>
              </a:rPr>
              <a:t>Listener</a:t>
            </a:r>
          </a:p>
        </p:txBody>
      </p:sp>
      <p:sp>
        <p:nvSpPr>
          <p:cNvPr id="44" name="TextBox 43"/>
          <p:cNvSpPr txBox="1"/>
          <p:nvPr/>
        </p:nvSpPr>
        <p:spPr>
          <a:xfrm>
            <a:off x="1414065" y="3939999"/>
            <a:ext cx="2276475" cy="461665"/>
          </a:xfrm>
          <a:prstGeom prst="rect">
            <a:avLst/>
          </a:prstGeom>
          <a:noFill/>
        </p:spPr>
        <p:txBody>
          <a:bodyPr wrap="square" rtlCol="0">
            <a:spAutoFit/>
          </a:bodyPr>
          <a:lstStyle/>
          <a:p>
            <a:r>
              <a:rPr lang="en-US" sz="2400" dirty="0">
                <a:solidFill>
                  <a:srgbClr val="0070C0"/>
                </a:solidFill>
              </a:rPr>
              <a:t>Connector</a:t>
            </a:r>
          </a:p>
        </p:txBody>
      </p:sp>
    </p:spTree>
    <p:extLst>
      <p:ext uri="{BB962C8B-B14F-4D97-AF65-F5344CB8AC3E}">
        <p14:creationId xmlns:p14="http://schemas.microsoft.com/office/powerpoint/2010/main" val="57780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animEffect transition="in" filter="fade">
                                      <p:cBhvr>
                                        <p:cTn id="53" dur="500"/>
                                        <p:tgtEl>
                                          <p:spTgt spid="3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3" grpId="0" animBg="1"/>
      <p:bldP spid="17" grpId="0" animBg="1"/>
      <p:bldP spid="18" grpId="0" animBg="1"/>
      <p:bldP spid="19" grpId="0" animBg="1"/>
      <p:bldP spid="20" grpId="0" animBg="1"/>
      <p:bldP spid="21" grpId="0" animBg="1"/>
      <p:bldP spid="22" grpId="0" animBg="1"/>
      <p:bldP spid="35" grpId="0"/>
      <p:bldP spid="36"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UDP vs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8" name="Table 7"/>
          <p:cNvGraphicFramePr>
            <a:graphicFrameLocks noGrp="1"/>
          </p:cNvGraphicFramePr>
          <p:nvPr>
            <p:extLst>
              <p:ext uri="{D42A27DB-BD31-4B8C-83A1-F6EECF244321}">
                <p14:modId xmlns:p14="http://schemas.microsoft.com/office/powerpoint/2010/main" val="3866935840"/>
              </p:ext>
            </p:extLst>
          </p:nvPr>
        </p:nvGraphicFramePr>
        <p:xfrm>
          <a:off x="1447800" y="971550"/>
          <a:ext cx="6096000" cy="14833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884791139"/>
                    </a:ext>
                  </a:extLst>
                </a:gridCol>
                <a:gridCol w="2692400">
                  <a:extLst>
                    <a:ext uri="{9D8B030D-6E8A-4147-A177-3AD203B41FA5}">
                      <a16:colId xmlns:a16="http://schemas.microsoft.com/office/drawing/2014/main" val="2336289296"/>
                    </a:ext>
                  </a:extLst>
                </a:gridCol>
                <a:gridCol w="2032000">
                  <a:extLst>
                    <a:ext uri="{9D8B030D-6E8A-4147-A177-3AD203B41FA5}">
                      <a16:colId xmlns:a16="http://schemas.microsoft.com/office/drawing/2014/main" val="2380109531"/>
                    </a:ext>
                  </a:extLst>
                </a:gridCol>
              </a:tblGrid>
              <a:tr h="370840">
                <a:tc>
                  <a:txBody>
                    <a:bodyPr/>
                    <a:lstStyle/>
                    <a:p>
                      <a:endParaRPr lang="en-US" dirty="0"/>
                    </a:p>
                  </a:txBody>
                  <a:tcPr/>
                </a:tc>
                <a:tc>
                  <a:txBody>
                    <a:bodyPr/>
                    <a:lstStyle/>
                    <a:p>
                      <a:r>
                        <a:rPr lang="en-US" dirty="0"/>
                        <a:t>UDP</a:t>
                      </a:r>
                    </a:p>
                  </a:txBody>
                  <a:tcPr/>
                </a:tc>
                <a:tc>
                  <a:txBody>
                    <a:bodyPr/>
                    <a:lstStyle/>
                    <a:p>
                      <a:r>
                        <a:rPr lang="en-US" dirty="0"/>
                        <a:t>TCP</a:t>
                      </a:r>
                    </a:p>
                  </a:txBody>
                  <a:tcPr/>
                </a:tc>
                <a:extLst>
                  <a:ext uri="{0D108BD9-81ED-4DB2-BD59-A6C34878D82A}">
                    <a16:rowId xmlns:a16="http://schemas.microsoft.com/office/drawing/2014/main" val="736623382"/>
                  </a:ext>
                </a:extLst>
              </a:tr>
              <a:tr h="370840">
                <a:tc>
                  <a:txBody>
                    <a:bodyPr/>
                    <a:lstStyle/>
                    <a:p>
                      <a:pPr algn="r"/>
                      <a:r>
                        <a:rPr lang="en-US" b="1" dirty="0">
                          <a:solidFill>
                            <a:srgbClr val="00B050"/>
                          </a:solidFill>
                        </a:rPr>
                        <a:t>Speed</a:t>
                      </a:r>
                    </a:p>
                  </a:txBody>
                  <a:tcPr/>
                </a:tc>
                <a:tc>
                  <a:txBody>
                    <a:bodyPr/>
                    <a:lstStyle/>
                    <a:p>
                      <a:r>
                        <a:rPr lang="en-US" dirty="0"/>
                        <a:t>Fast</a:t>
                      </a:r>
                    </a:p>
                  </a:txBody>
                  <a:tcPr/>
                </a:tc>
                <a:tc>
                  <a:txBody>
                    <a:bodyPr/>
                    <a:lstStyle/>
                    <a:p>
                      <a:r>
                        <a:rPr lang="en-US" dirty="0"/>
                        <a:t>Slow</a:t>
                      </a:r>
                    </a:p>
                  </a:txBody>
                  <a:tcPr/>
                </a:tc>
                <a:extLst>
                  <a:ext uri="{0D108BD9-81ED-4DB2-BD59-A6C34878D82A}">
                    <a16:rowId xmlns:a16="http://schemas.microsoft.com/office/drawing/2014/main" val="3495789023"/>
                  </a:ext>
                </a:extLst>
              </a:tr>
              <a:tr h="370840">
                <a:tc>
                  <a:txBody>
                    <a:bodyPr/>
                    <a:lstStyle/>
                    <a:p>
                      <a:pPr algn="r"/>
                      <a:r>
                        <a:rPr lang="en-US" b="1" dirty="0">
                          <a:solidFill>
                            <a:srgbClr val="00B050"/>
                          </a:solidFill>
                        </a:rPr>
                        <a:t>Reliability</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114759695"/>
                  </a:ext>
                </a:extLst>
              </a:tr>
              <a:tr h="370840">
                <a:tc>
                  <a:txBody>
                    <a:bodyPr/>
                    <a:lstStyle/>
                    <a:p>
                      <a:pPr algn="r"/>
                      <a:r>
                        <a:rPr lang="en-US" b="1" dirty="0">
                          <a:solidFill>
                            <a:srgbClr val="00B050"/>
                          </a:solidFill>
                        </a:rPr>
                        <a:t>Ordering</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573478732"/>
                  </a:ext>
                </a:extLst>
              </a:tr>
            </a:tbl>
          </a:graphicData>
        </a:graphic>
      </p:graphicFrame>
      <p:sp>
        <p:nvSpPr>
          <p:cNvPr id="11" name="Rectangle 10"/>
          <p:cNvSpPr/>
          <p:nvPr/>
        </p:nvSpPr>
        <p:spPr>
          <a:xfrm>
            <a:off x="1295400" y="895350"/>
            <a:ext cx="1519238"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70760" y="2876550"/>
            <a:ext cx="460248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TCP: Web browsing, email</a:t>
            </a:r>
          </a:p>
          <a:p>
            <a:pPr marL="285750" indent="-285750">
              <a:buFont typeface="Arial" panose="020B0604020202020204" pitchFamily="34" charset="0"/>
              <a:buChar char="•"/>
            </a:pPr>
            <a:r>
              <a:rPr lang="en-US" sz="2400" dirty="0"/>
              <a:t>UDP: Streaming media, games</a:t>
            </a:r>
          </a:p>
        </p:txBody>
      </p:sp>
    </p:spTree>
    <p:extLst>
      <p:ext uri="{BB962C8B-B14F-4D97-AF65-F5344CB8AC3E}">
        <p14:creationId xmlns:p14="http://schemas.microsoft.com/office/powerpoint/2010/main" val="29296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476" y="1200150"/>
            <a:ext cx="3036524" cy="2800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791200" cy="3124200"/>
          </a:xfrm>
        </p:spPr>
        <p:txBody>
          <a:bodyPr/>
          <a:lstStyle/>
          <a:p>
            <a:r>
              <a:rPr lang="en-US" dirty="0"/>
              <a:t>Open a command prompt on your computer and enter the following commands:</a:t>
            </a:r>
          </a:p>
          <a:p>
            <a:pPr lvl="1"/>
            <a:r>
              <a:rPr lang="en-US" dirty="0"/>
              <a:t>“ipconfig /all”</a:t>
            </a:r>
          </a:p>
          <a:p>
            <a:pPr lvl="1"/>
            <a:r>
              <a:rPr lang="en-US" dirty="0"/>
              <a:t>“</a:t>
            </a:r>
            <a:r>
              <a:rPr lang="en-US" dirty="0" err="1"/>
              <a:t>tracert</a:t>
            </a:r>
            <a:r>
              <a:rPr lang="en-US" dirty="0"/>
              <a:t> google.com”</a:t>
            </a:r>
          </a:p>
          <a:p>
            <a:r>
              <a:rPr lang="en-US" dirty="0"/>
              <a:t>What information are these commands giving?</a:t>
            </a:r>
          </a:p>
          <a:p>
            <a:r>
              <a:rPr lang="en-US" dirty="0"/>
              <a:t>How does the output compare to the same commands running on your work (or other) computer?</a:t>
            </a:r>
          </a:p>
        </p:txBody>
      </p:sp>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9062</TotalTime>
  <Words>3011</Words>
  <Application>Microsoft Office PowerPoint</Application>
  <PresentationFormat>On-screen Show (16:9)</PresentationFormat>
  <Paragraphs>292</Paragraphs>
  <Slides>9</Slides>
  <Notes>9</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9</vt:i4>
      </vt:variant>
    </vt:vector>
  </HeadingPairs>
  <TitlesOfParts>
    <vt:vector size="19" baseType="lpstr">
      <vt:lpstr>Arial</vt:lpstr>
      <vt:lpstr>Calibri</vt:lpstr>
      <vt:lpstr>Palatino Linotype</vt:lpstr>
      <vt:lpstr>First Slide</vt:lpstr>
      <vt:lpstr>Additional Material</vt:lpstr>
      <vt:lpstr>Class</vt:lpstr>
      <vt:lpstr>Tinker</vt:lpstr>
      <vt:lpstr>Exercise</vt:lpstr>
      <vt:lpstr>Solution</vt:lpstr>
      <vt:lpstr>Quiz</vt:lpstr>
      <vt:lpstr>Networking</vt:lpstr>
      <vt:lpstr>See Also</vt:lpstr>
      <vt:lpstr>Ethernet</vt:lpstr>
      <vt:lpstr>Ports</vt:lpstr>
      <vt:lpstr>Well-Known and Registered Ports</vt:lpstr>
      <vt:lpstr>User Datagram Protocol (UDP)</vt:lpstr>
      <vt:lpstr>Transmission Control Protocol (TCP)</vt:lpstr>
      <vt:lpstr>UDP vs TCP</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294</cp:revision>
  <cp:lastPrinted>2015-07-06T21:44:19Z</cp:lastPrinted>
  <dcterms:created xsi:type="dcterms:W3CDTF">2015-07-04T21:12:26Z</dcterms:created>
  <dcterms:modified xsi:type="dcterms:W3CDTF">2023-08-02T00:38:26Z</dcterms:modified>
</cp:coreProperties>
</file>